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4"/>
  </p:sldMasterIdLst>
  <p:notesMasterIdLst>
    <p:notesMasterId r:id="rId27"/>
  </p:notesMasterIdLst>
  <p:sldIdLst>
    <p:sldId id="292" r:id="rId5"/>
    <p:sldId id="2147377198" r:id="rId6"/>
    <p:sldId id="2147377238" r:id="rId7"/>
    <p:sldId id="2147377247" r:id="rId8"/>
    <p:sldId id="2147377253" r:id="rId9"/>
    <p:sldId id="2147377248" r:id="rId10"/>
    <p:sldId id="2147377249" r:id="rId11"/>
    <p:sldId id="2147377250" r:id="rId12"/>
    <p:sldId id="2147377251" r:id="rId13"/>
    <p:sldId id="2147377252" r:id="rId14"/>
    <p:sldId id="2147377240" r:id="rId15"/>
    <p:sldId id="2147377241" r:id="rId16"/>
    <p:sldId id="2147377243" r:id="rId17"/>
    <p:sldId id="2147377245" r:id="rId18"/>
    <p:sldId id="2147377242" r:id="rId19"/>
    <p:sldId id="2147377214" r:id="rId20"/>
    <p:sldId id="2147377215" r:id="rId21"/>
    <p:sldId id="2147377234" r:id="rId22"/>
    <p:sldId id="2147377235" r:id="rId23"/>
    <p:sldId id="2147377236" r:id="rId24"/>
    <p:sldId id="2147377237" r:id="rId25"/>
    <p:sldId id="362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&amp; Announcments" id="{05EA842E-609C-8948-8AF9-DBBD038183F8}">
          <p14:sldIdLst>
            <p14:sldId id="292"/>
            <p14:sldId id="2147377198"/>
          </p14:sldIdLst>
        </p14:section>
        <p14:section name="Jake" id="{CF3BDADF-99D8-4295-AA34-62680A0B6A7C}">
          <p14:sldIdLst>
            <p14:sldId id="2147377238"/>
          </p14:sldIdLst>
        </p14:section>
        <p14:section name="Jim" id="{7824CEC2-667A-4750-862D-5CF0FF02D594}">
          <p14:sldIdLst>
            <p14:sldId id="2147377247"/>
            <p14:sldId id="2147377253"/>
            <p14:sldId id="2147377248"/>
            <p14:sldId id="2147377249"/>
            <p14:sldId id="2147377250"/>
            <p14:sldId id="2147377251"/>
            <p14:sldId id="2147377252"/>
          </p14:sldIdLst>
        </p14:section>
        <p14:section name="Jon" id="{7196D997-67C8-4C74-9A5F-3E23BED495CD}">
          <p14:sldIdLst>
            <p14:sldId id="2147377240"/>
          </p14:sldIdLst>
        </p14:section>
        <p14:section name="Callie" id="{F29ED53E-D453-4F18-919C-55436B78B82A}">
          <p14:sldIdLst>
            <p14:sldId id="2147377241"/>
            <p14:sldId id="2147377243"/>
            <p14:sldId id="2147377245"/>
            <p14:sldId id="2147377242"/>
          </p14:sldIdLst>
        </p14:section>
        <p14:section name="Caren" id="{DC037283-C1F4-48B9-9C90-F6E92577A996}">
          <p14:sldIdLst>
            <p14:sldId id="2147377214"/>
            <p14:sldId id="2147377215"/>
          </p14:sldIdLst>
        </p14:section>
        <p14:section name="Kelly" id="{5CCB6681-BFCC-4614-9C47-28025C464814}">
          <p14:sldIdLst>
            <p14:sldId id="2147377234"/>
            <p14:sldId id="2147377235"/>
            <p14:sldId id="2147377236"/>
          </p14:sldIdLst>
        </p14:section>
        <p14:section name="Penny" id="{A32E2734-53D2-4732-99A4-DF4394D3B26B}">
          <p14:sldIdLst>
            <p14:sldId id="2147377237"/>
          </p14:sldIdLst>
        </p14:section>
        <p14:section name="Q&amp;A" id="{8EA0DB5B-1B82-9D4B-99CA-3EFE7DFCCB7D}">
          <p14:sldIdLst>
            <p14:sldId id="36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81D4C5-B828-7BE7-D347-1C104B6DA7E3}" name="Colette Brown (Purchasing)" initials="C(" userId="S::u6004466@umail.utah.edu::81568a5a-fb32-4482-a9a5-4a4a88088324" providerId="AD"/>
  <p188:author id="{7BFD7BCF-CD3F-CB8F-894A-EEB03FCDE2C0}" name="Penny Atkins" initials="PA" userId="S::u0879937@umail.utah.edu::b5af9682-e93f-4045-b447-883c0a529bd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B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CE5FF9-6F2C-04CD-AA26-AF4B10F929DC}" v="275" dt="2025-12-10T20:11:43.457"/>
    <p1510:client id="{2A845A75-FE64-DF4D-8D09-ED471855BAC7}" v="510" dt="2025-12-09T19:46:59.005"/>
    <p1510:client id="{3BDD3B9F-EBD1-C527-9FF1-334E7CB7B364}" v="1738" dt="2025-12-09T22:36:18.855"/>
    <p1510:client id="{82A3810F-5726-39CE-0CBC-EF581AA7D6B6}" v="152" dt="2025-12-08T23:01:56.457"/>
    <p1510:client id="{8EFB6C4A-1524-E944-947F-829DEB22C162}" v="501" dt="2025-12-10T19:10:16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777FF-6517-6A4B-80DA-1D5E82016250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A8388-6775-D94A-8E62-AA7C7C2AD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49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Manish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A8388-6775-D94A-8E62-AA7C7C2AD1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41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708E99"/>
                </a:solidFill>
              </a:rPr>
              <a:t>Please follow data protection practices to keep everyone safe.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A8388-6775-D94A-8E62-AA7C7C2AD1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85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Manish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A8388-6775-D94A-8E62-AA7C7C2AD1F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41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C9213-3724-C76D-F6B2-89298AED0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4099A5-BA5B-79AF-BA45-B0C0287361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2AEFC0-EB5A-88AB-757B-DFC8CC3AE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Manish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3AA18-040E-FDEE-1307-0996B1150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A8388-6775-D94A-8E62-AA7C7C2AD1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9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263A3-CA67-29D0-03A1-AF3BE783A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33E3F4-A3E6-9ACB-3126-E3AF33840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5A9224-BE8D-A762-4CCA-F46A6A4E5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Manish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74807-2954-7635-C5B2-AC1CDEA8F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A8388-6775-D94A-8E62-AA7C7C2AD1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4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ram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7C5A12-C97F-6F85-EBA2-840FDFD958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0718EE-DCBC-6B40-89DB-6DACC21F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7" y="1167788"/>
            <a:ext cx="11019183" cy="447763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90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0334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223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B63C3-4244-A742-ACF4-3DFBFC5A5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5FC02-624D-EF46-BFD3-863C89B41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0C064E-9846-DA4F-916B-4EF3BE172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655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F923A-CB45-4449-8842-8CD81DDC7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8646C-D8A4-EB4E-91E4-D16664677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566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60739A-1B88-864A-8F17-580BD50C0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74133"/>
            <a:ext cx="2628900" cy="5702830"/>
          </a:xfrm>
          <a:prstGeom prst="rect">
            <a:avLst/>
          </a:prstGeom>
        </p:spPr>
        <p:txBody>
          <a:bodyPr vert="eaVert"/>
          <a:lstStyle>
            <a:lvl1pPr>
              <a:defRPr b="1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82C530-0EB8-594F-94A9-7E068D7E4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74133"/>
            <a:ext cx="7734300" cy="570283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0638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 1">
    <p:bg>
      <p:bgPr>
        <a:gradFill flip="none" rotWithShape="1">
          <a:gsLst>
            <a:gs pos="0">
              <a:srgbClr val="A21727">
                <a:lumMod val="96000"/>
                <a:lumOff val="4000"/>
              </a:srgbClr>
            </a:gs>
            <a:gs pos="100000">
              <a:srgbClr val="A2172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0492053" y="6561667"/>
            <a:ext cx="2975239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00" b="1" spc="25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CONFIDENTIAL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3028157" y="3944937"/>
            <a:ext cx="6096000" cy="5292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U Health_horizontal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74" y="4173803"/>
            <a:ext cx="2071688" cy="54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028157" y="2622097"/>
            <a:ext cx="6096000" cy="14366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666" b="0" i="0" spc="167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160636" y="6555771"/>
            <a:ext cx="992628" cy="25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spc="1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@HANDLE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53004" y="6555771"/>
            <a:ext cx="992628" cy="25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spc="1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HASHTAG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745373" y="6555771"/>
            <a:ext cx="992628" cy="25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i="0" spc="1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MISC</a:t>
            </a:r>
          </a:p>
        </p:txBody>
      </p:sp>
    </p:spTree>
    <p:extLst>
      <p:ext uri="{BB962C8B-B14F-4D97-AF65-F5344CB8AC3E}">
        <p14:creationId xmlns:p14="http://schemas.microsoft.com/office/powerpoint/2010/main" val="137121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wo Column Text/Title and One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753" y="578735"/>
            <a:ext cx="10661650" cy="5495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05833" cy="6918854"/>
          </a:xfrm>
          <a:prstGeom prst="rect">
            <a:avLst/>
          </a:prstGeom>
          <a:solidFill>
            <a:srgbClr val="AF282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84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920750" y="1762390"/>
            <a:ext cx="5049858" cy="445900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6532543" y="1762390"/>
            <a:ext cx="5049858" cy="445900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289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4800" y="1447799"/>
            <a:ext cx="11582399" cy="4953001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9713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 R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CB75F-7C2E-C21D-AF55-819A946A6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1149350" y="1594022"/>
            <a:ext cx="10414000" cy="332396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0289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F9A79-0C9A-EC4D-9833-881716D6B2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5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4F58B-B0F4-6B49-96E1-A3DA9CFCD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5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5970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ram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50D60D7-DBBC-D048-97C0-8F0799F05A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5937956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718EE-DCBC-6B40-89DB-6DACC21F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7" y="3329609"/>
            <a:ext cx="11019183" cy="200770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500" b="1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245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CC418-7B51-1F42-B682-6468D618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823" y="457200"/>
            <a:ext cx="393223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AE6E81-EF91-B94E-B2FB-A0261A8D0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6164" y="457201"/>
            <a:ext cx="6361045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D86DA-BF2A-2945-93CD-9E6EBE526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28823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43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05E0-DFB0-8A4C-89B0-6BA2273F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92818-A55D-8448-8F42-F18052346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>
            <a:lvl1pPr>
              <a:defRPr baseline="0">
                <a:latin typeface="Myriad Pro" panose="020B0403030403020204" pitchFamily="34" charset="0"/>
              </a:defRPr>
            </a:lvl1pPr>
            <a:lvl2pPr>
              <a:defRPr baseline="0">
                <a:latin typeface="Myriad Pro" panose="020B0403030403020204" pitchFamily="34" charset="0"/>
              </a:defRPr>
            </a:lvl2pPr>
            <a:lvl3pPr>
              <a:defRPr baseline="0">
                <a:latin typeface="Myriad Pro" panose="020B0403030403020204" pitchFamily="34" charset="0"/>
              </a:defRPr>
            </a:lvl3pPr>
            <a:lvl4pPr>
              <a:defRPr baseline="0">
                <a:latin typeface="Myriad Pro" panose="020B0403030403020204" pitchFamily="34" charset="0"/>
              </a:defRPr>
            </a:lvl4pPr>
            <a:lvl5pPr>
              <a:defRPr baseline="0">
                <a:latin typeface="Myriad Pro" panose="020B0403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262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1FCD4-1B38-0B4A-BD67-44F80495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30C33-1A0F-2F41-BCE8-FACE145DE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3207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53B50-55C6-4547-AE34-47292853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54845-0921-4245-99E6-7D64D448F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0B7EC-F64E-7C44-B560-9A1C6F85F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72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F5AA-0E35-D349-A12B-D186E9663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AA2B3-3F14-B949-B39D-D26FDD15B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BDE1F-09B3-BC4F-B394-8B3AA903F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05A397-558A-8545-AA36-20A4AED9D4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4E84FF-3648-9045-BD6E-E6E2A8427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895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6B103-237B-544E-B56B-CCC65246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860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2DE75-C282-1C43-AEAD-02A07B8CC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7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233BD-96E6-FE4F-B182-03257A4BF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9529" y="6288888"/>
            <a:ext cx="2493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87722-51FE-EF4B-9E63-E4695586A2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0AC10482-C5B2-2243-B02C-AE711CD27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950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1"/>
          </a:solidFill>
          <a:latin typeface="Myriad Pro Black" panose="020B04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Myriad Pro" panose="020B04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Myriad Pro" panose="020B04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Myriad Pro" panose="020B04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Myriad Pro" panose="020B04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Myriad Pro" panose="020B04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ai.utah.edu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i.utah.edu/tools/chatgpt/index.php" TargetMode="External"/><Relationship Id="rId2" Type="http://schemas.openxmlformats.org/officeDocument/2006/relationships/hyperlink" Target="https://uofu.service-now.com/it?id=uu_catalog_item&amp;sys_id=c9ed9c509723ea50e40bb9e3a253af86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kelly.kermans@utah.edu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tah.instructure.com/courses/941937" TargetMode="External"/><Relationship Id="rId2" Type="http://schemas.openxmlformats.org/officeDocument/2006/relationships/hyperlink" Target="https://cte.utah.edu/instructor-education/ai-for-teaching.php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hyperlink" Target="https://cte.utah.ed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te.utah.edu/instructor-education/ai-for-teaching.php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ampusguides.lib.utah.edu/AI" TargetMode="External"/><Relationship Id="rId4" Type="http://schemas.openxmlformats.org/officeDocument/2006/relationships/hyperlink" Target="https://cte.utah.edu/instructor-education/ai-website-content/gen_ai_2024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9666216-C067-F9BA-2BA2-2161F765C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9600" b="1">
                <a:latin typeface="Myriad Pro"/>
              </a:rPr>
              <a:t>AI Forum</a:t>
            </a:r>
            <a:r>
              <a:rPr lang="en-US" sz="6700" b="1">
                <a:latin typeface="Aptos"/>
              </a:rPr>
              <a:t> </a:t>
            </a:r>
            <a:br>
              <a:rPr lang="en-US" sz="3600"/>
            </a:br>
            <a:br>
              <a:rPr lang="en-US" sz="3600">
                <a:latin typeface="Myriad Pro Black"/>
              </a:rPr>
            </a:br>
            <a:r>
              <a:rPr lang="en-US" sz="3750">
                <a:latin typeface="Myriad Pro Black"/>
              </a:rPr>
              <a:t>University of Utah</a:t>
            </a:r>
            <a:br>
              <a:rPr lang="en-US" sz="3600"/>
            </a:br>
            <a:r>
              <a:rPr lang="en-US" sz="3600">
                <a:latin typeface="Myriad Pro Black"/>
              </a:rPr>
              <a:t>December 10</a:t>
            </a:r>
            <a:r>
              <a:rPr lang="en-US" sz="3600" b="1">
                <a:latin typeface="Myriad Pro Black"/>
              </a:rPr>
              <a:t>, 2025</a:t>
            </a:r>
            <a:br>
              <a:rPr lang="en-US" sz="3600"/>
            </a:b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027452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48F8E-F790-C99B-1B22-FB06D4608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yriad Pro Black"/>
              </a:rPr>
              <a:t>Teaching and Learning in AI Structure</a:t>
            </a:r>
            <a:endParaRPr lang="en-US"/>
          </a:p>
        </p:txBody>
      </p:sp>
      <p:pic>
        <p:nvPicPr>
          <p:cNvPr id="8" name="Picture 7" descr="A group of blue rectangles with white text&#10;&#10;AI-generated content may be incorrect.">
            <a:extLst>
              <a:ext uri="{FF2B5EF4-FFF2-40B4-BE49-F238E27FC236}">
                <a16:creationId xmlns:a16="http://schemas.microsoft.com/office/drawing/2014/main" id="{751EA7B9-5EBC-F4A9-190F-996F4EDE6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044" y="1512008"/>
            <a:ext cx="8542504" cy="460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00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9D69-945A-E3A5-0A7B-FADD39C4F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28" y="520101"/>
            <a:ext cx="10515600" cy="1325563"/>
          </a:xfrm>
        </p:spPr>
        <p:txBody>
          <a:bodyPr/>
          <a:lstStyle/>
          <a:p>
            <a:r>
              <a:rPr lang="en-US" dirty="0">
                <a:latin typeface="Myriad Pro Black"/>
              </a:rPr>
              <a:t>Spring Semester OpenAI | ChatGPT Edu Trainings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E4C772-D85F-4336-17EC-8F05D8F2BE48}"/>
              </a:ext>
            </a:extLst>
          </p:cNvPr>
          <p:cNvSpPr txBox="1"/>
          <p:nvPr/>
        </p:nvSpPr>
        <p:spPr>
          <a:xfrm>
            <a:off x="978568" y="2157663"/>
            <a:ext cx="7451557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Arial"/>
                <a:cs typeface="Segoe UI"/>
              </a:rPr>
              <a:t>Weekly live webinars for ChatGPT Edu</a:t>
            </a:r>
          </a:p>
          <a:p>
            <a:pPr marL="628650" lvl="1" indent="-171450">
              <a:buFont typeface="Courier New"/>
              <a:buChar char="o"/>
            </a:pPr>
            <a:r>
              <a:rPr lang="en-US" sz="2800" dirty="0">
                <a:latin typeface="Arial"/>
                <a:cs typeface="Segoe UI"/>
              </a:rPr>
              <a:t>Weeks 1-3: Beginning</a:t>
            </a:r>
          </a:p>
          <a:p>
            <a:pPr marL="628650" lvl="1" indent="-171450">
              <a:buFont typeface="Courier New"/>
              <a:buChar char="o"/>
            </a:pPr>
            <a:r>
              <a:rPr lang="en-US" sz="2800" dirty="0">
                <a:latin typeface="Arial"/>
                <a:cs typeface="Segoe UI"/>
              </a:rPr>
              <a:t>Week 4: Intermediate / Advanced</a:t>
            </a:r>
          </a:p>
          <a:p>
            <a:endParaRPr lang="en-US" sz="2800" dirty="0">
              <a:latin typeface="Arial"/>
              <a:cs typeface="Segoe UI"/>
            </a:endParaRPr>
          </a:p>
          <a:p>
            <a:r>
              <a:rPr lang="en-US" sz="2800" dirty="0">
                <a:latin typeface="Arial"/>
                <a:cs typeface="Segoe UI"/>
              </a:rPr>
              <a:t>Schedule to be published next week on </a:t>
            </a:r>
            <a:r>
              <a:rPr lang="en-US" sz="2800" dirty="0">
                <a:latin typeface="Arial"/>
                <a:cs typeface="Segoe UI"/>
                <a:hlinkClick r:id="rId2"/>
              </a:rPr>
              <a:t>ai.utah.edu</a:t>
            </a:r>
          </a:p>
          <a:p>
            <a:pPr marL="628650" lvl="1" indent="-171450">
              <a:buFont typeface="Courier New"/>
              <a:buChar char="o"/>
            </a:pPr>
            <a:r>
              <a:rPr lang="en-US" sz="2800" dirty="0">
                <a:latin typeface="Arial"/>
                <a:cs typeface="Segoe UI"/>
              </a:rPr>
              <a:t>Recorded sessions will be available</a:t>
            </a:r>
          </a:p>
          <a:p>
            <a:r>
              <a:rPr lang="en-US" sz="2800" dirty="0">
                <a:latin typeface="Arial"/>
                <a:cs typeface="Segoe UI"/>
              </a:rPr>
              <a:t> </a:t>
            </a:r>
            <a:endParaRPr lang="en-US" sz="3200" dirty="0">
              <a:latin typeface="Arial"/>
              <a:cs typeface="Segoe UI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4970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3C2-E1E8-C478-0A32-ADD74A37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yriad Pro Black"/>
              </a:rPr>
              <a:t>AI Tools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A614F-CCF2-8473-0977-9F48E7DC3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08341" cy="40671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ChatGPT Edu</a:t>
            </a:r>
            <a:endParaRPr lang="en-US"/>
          </a:p>
          <a:p>
            <a:pPr marL="0" indent="0">
              <a:buNone/>
            </a:pPr>
            <a:endParaRPr lang="en-US" sz="1000">
              <a:latin typeface="Arial"/>
              <a:cs typeface="Arial"/>
            </a:endParaRPr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Students, faculty and staff can request access: </a:t>
            </a:r>
            <a:r>
              <a:rPr lang="en-US">
                <a:solidFill>
                  <a:schemeClr val="accent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 IT’s Service Catalog</a:t>
            </a:r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Watch for an email with login instructions.</a:t>
            </a:r>
          </a:p>
          <a:p>
            <a:pPr lvl="1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>
                <a:latin typeface="Arial"/>
                <a:cs typeface="Arial"/>
              </a:rPr>
              <a:t>Info &amp; tips:  </a:t>
            </a:r>
            <a:r>
              <a:rPr lang="en-US">
                <a:solidFill>
                  <a:schemeClr val="accent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 of U ChatGPT Webpage</a:t>
            </a:r>
            <a:endParaRPr lang="en-US">
              <a:solidFill>
                <a:schemeClr val="accent1"/>
              </a:solidFill>
              <a:latin typeface="Arial"/>
              <a:cs typeface="Arial"/>
            </a:endParaRPr>
          </a:p>
        </p:txBody>
      </p:sp>
      <p:pic>
        <p:nvPicPr>
          <p:cNvPr id="4" name="Graphic 3" descr="Woman holding a laptop">
            <a:extLst>
              <a:ext uri="{FF2B5EF4-FFF2-40B4-BE49-F238E27FC236}">
                <a16:creationId xmlns:a16="http://schemas.microsoft.com/office/drawing/2014/main" id="{59AEA400-B758-25C9-2F8A-D3003D4E3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3521" y="1689056"/>
            <a:ext cx="1958627" cy="20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9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BDABC-08CD-6C6F-D9F0-EAE71BABD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63" y="386300"/>
            <a:ext cx="11201251" cy="1325563"/>
          </a:xfrm>
        </p:spPr>
        <p:txBody>
          <a:bodyPr>
            <a:normAutofit fontScale="90000"/>
          </a:bodyPr>
          <a:lstStyle/>
          <a:p>
            <a:r>
              <a:rPr lang="en-US">
                <a:latin typeface="Myriad Pro Black"/>
              </a:rPr>
              <a:t>Data Safety: </a:t>
            </a:r>
            <a:br>
              <a:rPr lang="en-US">
                <a:latin typeface="Myriad Pro Black"/>
              </a:rPr>
            </a:br>
            <a:r>
              <a:rPr lang="en-US" sz="3600">
                <a:solidFill>
                  <a:srgbClr val="BE0000"/>
                </a:solidFill>
                <a:latin typeface="Myriad Pro Black"/>
              </a:rPr>
              <a:t>Restricted &amp; Sensitive Data are Not Allowed for use in AI Tools</a:t>
            </a:r>
            <a:r>
              <a:rPr lang="en-US" sz="3600">
                <a:latin typeface="Myriad Pro Black"/>
              </a:rPr>
              <a:t> </a:t>
            </a:r>
            <a:endParaRPr lang="en-US" sz="4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E0B33-E9E2-C1A2-B1B0-4C5C8939E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1573" y="1411407"/>
            <a:ext cx="5157787" cy="82391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Restricted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AA4DB3-746C-A5D6-F7E7-4888A8626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2386" y="1411407"/>
            <a:ext cx="5183188" cy="82391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Sensitive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AB6A3D-6E18-FDF3-85A9-B63A64E10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21228" y="2365052"/>
            <a:ext cx="4744778" cy="36845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latin typeface="Arial"/>
                <a:cs typeface="Arial"/>
              </a:rPr>
              <a:t>Health &amp; Identity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"/>
                <a:cs typeface="Arial"/>
              </a:rPr>
              <a:t>PHI (patient or clinical data)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"/>
                <a:cs typeface="Arial"/>
              </a:rPr>
              <a:t>Social Security numbers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"/>
                <a:cs typeface="Arial"/>
              </a:rPr>
              <a:t>Driver's license numbers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"/>
                <a:cs typeface="Arial"/>
              </a:rPr>
              <a:t>MRNs, medical identifiers</a:t>
            </a:r>
          </a:p>
          <a:p>
            <a:pPr marL="457200" lvl="1" indent="0">
              <a:buNone/>
            </a:pPr>
            <a:endParaRPr lang="en-US" sz="900">
              <a:latin typeface="Arial"/>
              <a:cs typeface="Arial"/>
            </a:endParaRPr>
          </a:p>
          <a:p>
            <a:r>
              <a:rPr lang="en-US" sz="2000">
                <a:latin typeface="Arial"/>
                <a:cs typeface="Arial"/>
              </a:rPr>
              <a:t>Financial &amp; Access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800">
                <a:latin typeface="Arial"/>
                <a:cs typeface="Arial"/>
              </a:rPr>
              <a:t>Bank account numbers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800">
                <a:latin typeface="Arial"/>
                <a:cs typeface="Arial"/>
              </a:rPr>
              <a:t>Credentials, authentication data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sz="1800">
                <a:latin typeface="Arial"/>
                <a:cs typeface="Arial"/>
              </a:rPr>
              <a:t>Anything protected by law or contract</a:t>
            </a:r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E44FFBC-3195-D119-1B4B-AD2CB2622FE3}"/>
              </a:ext>
            </a:extLst>
          </p:cNvPr>
          <p:cNvSpPr txBox="1">
            <a:spLocks/>
          </p:cNvSpPr>
          <p:nvPr/>
        </p:nvSpPr>
        <p:spPr>
          <a:xfrm>
            <a:off x="6458061" y="2362815"/>
            <a:ext cx="4870038" cy="32357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Myriad Pro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Myriad Pro" panose="020B04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Myriad Pro" panose="020B04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Myriad Pro" panose="020B04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Myriad Pro" panose="020B04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Arial"/>
                <a:cs typeface="Arial"/>
              </a:rPr>
              <a:t>FERPA protected student information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"/>
                <a:cs typeface="Arial"/>
              </a:rPr>
              <a:t>Academic Records 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400">
                <a:latin typeface="Arial"/>
                <a:cs typeface="Arial"/>
              </a:rPr>
              <a:t>(grades, GPA, class schedules, student performance data, advising notes)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"/>
                <a:cs typeface="Arial"/>
              </a:rPr>
              <a:t>Identifiers (UNIDs)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>
                <a:latin typeface="Arial"/>
                <a:cs typeface="Arial"/>
              </a:rPr>
              <a:t>Enrollment details</a:t>
            </a:r>
          </a:p>
          <a:p>
            <a:pPr marL="457200" lvl="1" indent="0">
              <a:buNone/>
            </a:pPr>
            <a:endParaRPr lang="en-US" sz="110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800">
                <a:latin typeface="Arial"/>
                <a:cs typeface="Arial"/>
              </a:rPr>
              <a:t>Employee personnel information</a:t>
            </a:r>
          </a:p>
          <a:p>
            <a:pPr>
              <a:buFont typeface="Arial"/>
              <a:buChar char="•"/>
            </a:pPr>
            <a:r>
              <a:rPr lang="en-US" sz="1800">
                <a:latin typeface="Arial"/>
                <a:cs typeface="Arial"/>
              </a:rPr>
              <a:t>Non-public research information</a:t>
            </a:r>
          </a:p>
          <a:p>
            <a:pPr>
              <a:buFont typeface="Arial"/>
              <a:buChar char="•"/>
            </a:pPr>
            <a:r>
              <a:rPr lang="en-US" sz="1800">
                <a:latin typeface="Arial"/>
                <a:cs typeface="Arial"/>
              </a:rPr>
              <a:t>Internal assessment, draft budgets, or strategy documents</a:t>
            </a:r>
            <a:endParaRPr lang="en-US" sz="1800"/>
          </a:p>
        </p:txBody>
      </p:sp>
      <p:pic>
        <p:nvPicPr>
          <p:cNvPr id="14" name="Graphic 13" descr="Laptop outline">
            <a:extLst>
              <a:ext uri="{FF2B5EF4-FFF2-40B4-BE49-F238E27FC236}">
                <a16:creationId xmlns:a16="http://schemas.microsoft.com/office/drawing/2014/main" id="{90B299BC-37EB-3FD6-DBAE-2AAE9A170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361" y="4934211"/>
            <a:ext cx="1425878" cy="1519824"/>
          </a:xfrm>
          <a:prstGeom prst="rect">
            <a:avLst/>
          </a:prstGeom>
        </p:spPr>
      </p:pic>
      <p:pic>
        <p:nvPicPr>
          <p:cNvPr id="15" name="Graphic 14" descr="Close with solid fill">
            <a:extLst>
              <a:ext uri="{FF2B5EF4-FFF2-40B4-BE49-F238E27FC236}">
                <a16:creationId xmlns:a16="http://schemas.microsoft.com/office/drawing/2014/main" id="{A50DB40A-86CA-E0C2-8419-0386B3840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2772" y="5341306"/>
            <a:ext cx="528182" cy="58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4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0AEB858-2C25-DC16-B668-9462AE242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Myriad Pro Black"/>
              </a:rPr>
              <a:t>Public Data: Safe to Use in AI Tools</a:t>
            </a:r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8DA26D0-22D8-EC9B-BAB2-7D3069F12249}"/>
              </a:ext>
            </a:extLst>
          </p:cNvPr>
          <p:cNvSpPr txBox="1">
            <a:spLocks/>
          </p:cNvSpPr>
          <p:nvPr/>
        </p:nvSpPr>
        <p:spPr>
          <a:xfrm>
            <a:off x="3736932" y="1880502"/>
            <a:ext cx="7903029" cy="40671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Myriad Pro" panose="020B04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 baseline="0">
                <a:solidFill>
                  <a:schemeClr val="tx1"/>
                </a:solidFill>
                <a:latin typeface="Myriad Pro" panose="020B04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tx1"/>
                </a:solidFill>
                <a:latin typeface="Myriad Pro" panose="020B04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Myriad Pro" panose="020B04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 baseline="0">
                <a:solidFill>
                  <a:schemeClr val="tx1"/>
                </a:solidFill>
                <a:latin typeface="Myriad Pro" panose="020B04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har char="•"/>
            </a:pPr>
            <a:r>
              <a:rPr lang="en-US">
                <a:cs typeface="Arial"/>
              </a:rPr>
              <a:t>Public websites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Course catalogs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Synthetic or fully de-identified examples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General teaching materials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Published research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Public reports, policies, and program descriptions</a:t>
            </a:r>
          </a:p>
          <a:p>
            <a:pPr marL="342900" indent="-342900">
              <a:buChar char="•"/>
            </a:pPr>
            <a:r>
              <a:rPr lang="en-US">
                <a:cs typeface="Arial"/>
              </a:rPr>
              <a:t>Generic workflows and process descriptions</a:t>
            </a:r>
          </a:p>
        </p:txBody>
      </p:sp>
      <p:pic>
        <p:nvPicPr>
          <p:cNvPr id="12" name="Graphic 11" descr="Laptop outline">
            <a:extLst>
              <a:ext uri="{FF2B5EF4-FFF2-40B4-BE49-F238E27FC236}">
                <a16:creationId xmlns:a16="http://schemas.microsoft.com/office/drawing/2014/main" id="{177CE8B9-26AE-7EBB-0166-6ACD4C75F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2115" y="1502228"/>
            <a:ext cx="2416628" cy="2416628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6D00F480-2E8E-8789-1E15-6CBC2FE65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83229" y="21553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81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C720F-3338-35AA-D4D4-1BD623210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yriad Pro Black"/>
              </a:rPr>
              <a:t>AI Office Hours: Join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BB3D2-BE6F-BAC4-4D0A-017BB82A5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Questions or suggestions about the use of AI at The U?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latin typeface="Arial"/>
                <a:cs typeface="Arial"/>
              </a:rPr>
              <a:t>Drop into virtual office hours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latin typeface="Arial"/>
                <a:cs typeface="Arial"/>
              </a:rPr>
              <a:t>Every other </a:t>
            </a:r>
            <a:r>
              <a:rPr lang="en-US" sz="2000" b="1">
                <a:latin typeface="Arial"/>
                <a:cs typeface="Arial"/>
              </a:rPr>
              <a:t>Friday from 12 to 1PM</a:t>
            </a:r>
            <a:endParaRPr lang="en-US" sz="200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160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1800">
              <a:latin typeface="Arial"/>
              <a:cs typeface="Arial"/>
            </a:endParaRPr>
          </a:p>
          <a:p>
            <a:pPr marL="2286000" lvl="5" indent="0">
              <a:buNone/>
            </a:pPr>
            <a:endParaRPr lang="en-US" sz="1200">
              <a:latin typeface="Arial"/>
              <a:cs typeface="Arial"/>
            </a:endParaRPr>
          </a:p>
          <a:p>
            <a:pPr marL="2286000" lvl="5" indent="0">
              <a:buNone/>
            </a:pPr>
            <a:r>
              <a:rPr lang="en-US" sz="2400">
                <a:solidFill>
                  <a:schemeClr val="tx2">
                    <a:lumMod val="76000"/>
                  </a:schemeClr>
                </a:solidFill>
                <a:latin typeface="Arial"/>
                <a:cs typeface="Arial"/>
              </a:rPr>
              <a:t>Microsoft Teams</a:t>
            </a:r>
            <a:br>
              <a:rPr lang="en-US" sz="2400">
                <a:latin typeface="Arial"/>
                <a:cs typeface="Arial"/>
              </a:rPr>
            </a:br>
            <a:r>
              <a:rPr lang="en-US" sz="2400">
                <a:latin typeface="Arial"/>
                <a:cs typeface="Arial"/>
              </a:rPr>
              <a:t>Meeting ID: 237 174 996 299</a:t>
            </a:r>
            <a:br>
              <a:rPr lang="en-US" sz="2400">
                <a:latin typeface="Arial"/>
                <a:cs typeface="Arial"/>
              </a:rPr>
            </a:br>
            <a:r>
              <a:rPr lang="en-US" sz="2400">
                <a:latin typeface="Arial"/>
                <a:cs typeface="Arial"/>
              </a:rPr>
              <a:t>Passcode: Mm9L6hw7</a:t>
            </a:r>
            <a:endParaRPr lang="en-US"/>
          </a:p>
          <a:p>
            <a:endParaRPr lang="en-US">
              <a:cs typeface="Arial"/>
            </a:endParaRPr>
          </a:p>
        </p:txBody>
      </p:sp>
      <p:pic>
        <p:nvPicPr>
          <p:cNvPr id="5" name="Graphic 4" descr="Flip calendar outline">
            <a:extLst>
              <a:ext uri="{FF2B5EF4-FFF2-40B4-BE49-F238E27FC236}">
                <a16:creationId xmlns:a16="http://schemas.microsoft.com/office/drawing/2014/main" id="{CC5D09DA-ACAA-C53B-6D74-3482D9A98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348" y="2909170"/>
            <a:ext cx="2292263" cy="228182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EFEAE48-46D8-1364-4342-9246D1056FE6}"/>
              </a:ext>
            </a:extLst>
          </p:cNvPr>
          <p:cNvCxnSpPr/>
          <p:nvPr/>
        </p:nvCxnSpPr>
        <p:spPr>
          <a:xfrm flipV="1">
            <a:off x="1213555" y="3219394"/>
            <a:ext cx="8489604" cy="11469"/>
          </a:xfrm>
          <a:prstGeom prst="straightConnector1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3ECB176-9137-E0A0-0EA4-25E302E0F585}"/>
              </a:ext>
            </a:extLst>
          </p:cNvPr>
          <p:cNvSpPr txBox="1"/>
          <p:nvPr/>
        </p:nvSpPr>
        <p:spPr>
          <a:xfrm>
            <a:off x="1462271" y="3785710"/>
            <a:ext cx="114770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>
                <a:solidFill>
                  <a:schemeClr val="accent1"/>
                </a:solidFill>
                <a:cs typeface="Arial"/>
              </a:rPr>
              <a:t>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95B273-EA00-0142-5452-A3099E17515E}"/>
              </a:ext>
            </a:extLst>
          </p:cNvPr>
          <p:cNvSpPr txBox="1"/>
          <p:nvPr/>
        </p:nvSpPr>
        <p:spPr>
          <a:xfrm>
            <a:off x="1673488" y="3374295"/>
            <a:ext cx="72437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>
                <a:cs typeface="Arial"/>
              </a:rPr>
              <a:t>DEC</a:t>
            </a:r>
          </a:p>
        </p:txBody>
      </p:sp>
      <p:pic>
        <p:nvPicPr>
          <p:cNvPr id="14" name="Graphic 13" descr="Desk with solid fill">
            <a:extLst>
              <a:ext uri="{FF2B5EF4-FFF2-40B4-BE49-F238E27FC236}">
                <a16:creationId xmlns:a16="http://schemas.microsoft.com/office/drawing/2014/main" id="{16A307D0-D944-1068-6FEC-29D936301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9623" y="2867417"/>
            <a:ext cx="2835057" cy="28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54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C8A4-7152-7C75-994D-FBB58BF34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33" y="459070"/>
            <a:ext cx="10515600" cy="737165"/>
          </a:xfrm>
        </p:spPr>
        <p:txBody>
          <a:bodyPr/>
          <a:lstStyle/>
          <a:p>
            <a:r>
              <a:rPr lang="en-US">
                <a:latin typeface="Myriad Pro Black"/>
              </a:rPr>
              <a:t>Student-led AI Symposium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46B55-3585-22EA-47C9-5D961C3AD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33" y="1194364"/>
            <a:ext cx="8220502" cy="42451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00000"/>
              </a:lnSpc>
            </a:pPr>
            <a:r>
              <a:rPr lang="en-US" sz="2000">
                <a:solidFill>
                  <a:schemeClr val="tx2"/>
                </a:solidFill>
                <a:latin typeface="Arial"/>
                <a:cs typeface="Arial"/>
              </a:rPr>
              <a:t>Purpose was to showcase how students are engaging with generative AI</a:t>
            </a:r>
            <a:endParaRPr lang="en-US" sz="2000">
              <a:solidFill>
                <a:schemeClr val="tx2"/>
              </a:solidFill>
            </a:endParaRPr>
          </a:p>
          <a:p>
            <a:pPr marL="457200" indent="-457200">
              <a:lnSpc>
                <a:spcPct val="170000"/>
              </a:lnSpc>
            </a:pPr>
            <a:r>
              <a:rPr lang="en-US" sz="2000">
                <a:solidFill>
                  <a:schemeClr val="tx2"/>
                </a:solidFill>
                <a:latin typeface="Arial"/>
                <a:cs typeface="Arial"/>
              </a:rPr>
              <a:t>Hosted at the Gould Auditorium on Friday, 11/21/25</a:t>
            </a:r>
          </a:p>
          <a:p>
            <a:pPr marL="457200" indent="-457200">
              <a:lnSpc>
                <a:spcPct val="170000"/>
              </a:lnSpc>
            </a:pPr>
            <a:r>
              <a:rPr lang="en-US" sz="2000">
                <a:solidFill>
                  <a:schemeClr val="tx2"/>
                </a:solidFill>
                <a:latin typeface="Arial"/>
                <a:cs typeface="Arial"/>
              </a:rPr>
              <a:t>113 registrants</a:t>
            </a:r>
          </a:p>
          <a:p>
            <a:pPr marL="971550" lvl="2" indent="-285750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"Excellent” symposium</a:t>
            </a:r>
          </a:p>
          <a:p>
            <a:pPr marL="971550" lvl="2" indent="-285750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Speakers engaging</a:t>
            </a:r>
          </a:p>
          <a:p>
            <a:pPr marL="971550" lvl="2" indent="-285750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Need more/varied use cases (addition disciplines)</a:t>
            </a:r>
          </a:p>
          <a:p>
            <a:pPr marL="971550" lvl="2" indent="-285750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Would like more about AI tools in use at the UU</a:t>
            </a:r>
          </a:p>
          <a:p>
            <a:pPr marL="971550" lvl="2" indent="-285750">
              <a:lnSpc>
                <a:spcPct val="100000"/>
              </a:lnSpc>
              <a:buFont typeface="Wingdings" panose="020B0604020202020204" pitchFamily="34" charset="0"/>
              <a:buChar char="§"/>
            </a:pPr>
            <a:r>
              <a:rPr lang="en-US">
                <a:solidFill>
                  <a:schemeClr val="tx2"/>
                </a:solidFill>
                <a:latin typeface="Arial"/>
                <a:cs typeface="Arial"/>
              </a:rPr>
              <a:t>Want more faculty involvement</a:t>
            </a:r>
          </a:p>
          <a:p>
            <a:pPr marL="457200" indent="-457200">
              <a:lnSpc>
                <a:spcPct val="100000"/>
              </a:lnSpc>
            </a:pPr>
            <a:r>
              <a:rPr lang="en-US" sz="2000">
                <a:solidFill>
                  <a:schemeClr val="tx2"/>
                </a:solidFill>
                <a:latin typeface="Arial"/>
                <a:cs typeface="Arial"/>
              </a:rPr>
              <a:t>Next symposium will be in 2026 (date TBD)</a:t>
            </a:r>
          </a:p>
          <a:p>
            <a:pPr marL="914400" lvl="1">
              <a:lnSpc>
                <a:spcPct val="100000"/>
              </a:lnSpc>
            </a:pPr>
            <a:r>
              <a:rPr lang="en-US" sz="2000">
                <a:solidFill>
                  <a:schemeClr val="tx2"/>
                </a:solidFill>
                <a:latin typeface="Arial"/>
                <a:cs typeface="Arial"/>
              </a:rPr>
              <a:t>Let your faculty and students know so that they can participate</a:t>
            </a:r>
          </a:p>
          <a:p>
            <a:endParaRPr lang="en-US"/>
          </a:p>
        </p:txBody>
      </p:sp>
      <p:pic>
        <p:nvPicPr>
          <p:cNvPr id="8" name="Picture 7" descr="A person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F89D03C8-3189-57EE-75E3-813333C75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638" y="83851"/>
            <a:ext cx="2559524" cy="1923131"/>
          </a:xfrm>
          <a:prstGeom prst="rect">
            <a:avLst/>
          </a:prstGeom>
        </p:spPr>
      </p:pic>
      <p:pic>
        <p:nvPicPr>
          <p:cNvPr id="4" name="Picture 3" descr="A person standing in front of a large screen&#10;&#10;AI-generated content may be incorrect.">
            <a:extLst>
              <a:ext uri="{FF2B5EF4-FFF2-40B4-BE49-F238E27FC236}">
                <a16:creationId xmlns:a16="http://schemas.microsoft.com/office/drawing/2014/main" id="{CEA131CC-BF91-4F8C-1235-0C287C6D7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258" y="2118732"/>
            <a:ext cx="2559237" cy="2118732"/>
          </a:xfrm>
          <a:prstGeom prst="rect">
            <a:avLst/>
          </a:prstGeom>
        </p:spPr>
      </p:pic>
      <p:pic>
        <p:nvPicPr>
          <p:cNvPr id="5" name="Picture 4" descr="A person standing in front of a screen&#10;&#10;AI-generated content may be incorrect.">
            <a:extLst>
              <a:ext uri="{FF2B5EF4-FFF2-40B4-BE49-F238E27FC236}">
                <a16:creationId xmlns:a16="http://schemas.microsoft.com/office/drawing/2014/main" id="{DC916065-09CB-8468-BD13-A32EE375B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538" y="4339682"/>
            <a:ext cx="2569266" cy="175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3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989C7-C5A0-2C1E-D242-3F92A7442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2" y="241973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 baseline="0">
                <a:latin typeface="Myriad Pro Black" panose="020B0403030403020204" pitchFamily="34" charset="0"/>
                <a:ea typeface="+mj-ea"/>
                <a:cs typeface="+mj-cs"/>
              </a:rPr>
              <a:t>AI Community of Practice (ACP)</a:t>
            </a:r>
          </a:p>
        </p:txBody>
      </p:sp>
      <p:pic>
        <p:nvPicPr>
          <p:cNvPr id="8" name="Picture 7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35B11F63-1839-7359-39F7-A0D36F4C7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110" y="249197"/>
            <a:ext cx="2511764" cy="248867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A7E1A5-93A9-FEB0-50D7-D695B912D5DE}"/>
              </a:ext>
            </a:extLst>
          </p:cNvPr>
          <p:cNvSpPr txBox="1"/>
          <p:nvPr/>
        </p:nvSpPr>
        <p:spPr>
          <a:xfrm>
            <a:off x="561109" y="1417685"/>
            <a:ext cx="8160326" cy="435133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Host monthly meeting of AI practitioners/users across campus</a:t>
            </a:r>
          </a:p>
          <a:p>
            <a:pPr marL="685800" lvl="1" indent="-228600">
              <a:spcBef>
                <a:spcPts val="300"/>
              </a:spcBef>
              <a:buFont typeface="Courier New" panose="020B0604020202020204" pitchFamily="34" charset="0"/>
              <a:buChar char="o"/>
            </a:pPr>
            <a:r>
              <a:rPr lang="en-US" sz="2000">
                <a:latin typeface="Arial"/>
                <a:cs typeface="Arial"/>
              </a:rPr>
              <a:t>AI &amp; CTE</a:t>
            </a:r>
          </a:p>
          <a:p>
            <a:pPr marL="685800" lvl="1" indent="-228600">
              <a:spcBef>
                <a:spcPts val="300"/>
              </a:spcBef>
              <a:buFont typeface="Courier New" panose="020B0604020202020204" pitchFamily="34" charset="0"/>
              <a:buChar char="o"/>
            </a:pPr>
            <a:r>
              <a:rPr lang="en-US" sz="2000">
                <a:latin typeface="Arial"/>
                <a:cs typeface="Arial"/>
              </a:rPr>
              <a:t>AI &amp; Breast Cancer Imaging</a:t>
            </a:r>
          </a:p>
          <a:p>
            <a:pPr marL="685800" lvl="1" indent="-228600">
              <a:spcBef>
                <a:spcPts val="300"/>
              </a:spcBef>
              <a:buFont typeface="Courier New" panose="020B0604020202020204" pitchFamily="34" charset="0"/>
              <a:buChar char="o"/>
            </a:pPr>
            <a:r>
              <a:rPr lang="en-US" sz="2000">
                <a:latin typeface="Arial"/>
                <a:cs typeface="Arial"/>
              </a:rPr>
              <a:t>AAAI Framework &amp; Use</a:t>
            </a:r>
          </a:p>
          <a:p>
            <a:pPr marL="685800" lvl="1" indent="-228600">
              <a:spcBef>
                <a:spcPts val="300"/>
              </a:spcBef>
              <a:buFont typeface="Courier New" panose="020B0604020202020204" pitchFamily="34" charset="0"/>
              <a:buChar char="o"/>
            </a:pPr>
            <a:r>
              <a:rPr lang="en-US" sz="2000">
                <a:latin typeface="Arial"/>
                <a:cs typeface="Arial"/>
              </a:rPr>
              <a:t>National Data Platform (NDP)</a:t>
            </a:r>
          </a:p>
          <a:p>
            <a:pPr lvl="1">
              <a:spcBef>
                <a:spcPts val="300"/>
              </a:spcBef>
            </a:pPr>
            <a:endParaRPr lang="en-US" sz="1400">
              <a:latin typeface="Arial"/>
              <a:cs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4th Tuesday of the month at 11:00 AM on Teams</a:t>
            </a:r>
          </a:p>
          <a:p>
            <a:pPr marL="685800" lvl="1" indent="-228600">
              <a:spcBef>
                <a:spcPts val="300"/>
              </a:spcBef>
              <a:buFont typeface="Courier New" panose="020B0604020202020204" pitchFamily="34" charset="0"/>
              <a:buChar char="o"/>
            </a:pPr>
            <a:r>
              <a:rPr lang="en-US" sz="2000">
                <a:latin typeface="Arial"/>
                <a:cs typeface="Arial"/>
              </a:rPr>
              <a:t>Contact Caren Frost or Penny Atkins to be added to the meetings</a:t>
            </a:r>
          </a:p>
          <a:p>
            <a:pPr marL="685800" lvl="1" indent="-228600">
              <a:spcBef>
                <a:spcPts val="300"/>
              </a:spcBef>
              <a:buFont typeface="Courier New" panose="020B0604020202020204" pitchFamily="34" charset="0"/>
              <a:buChar char="o"/>
            </a:pPr>
            <a:r>
              <a:rPr lang="en-US" sz="2000">
                <a:latin typeface="Arial"/>
                <a:cs typeface="Arial"/>
              </a:rPr>
              <a:t>Regular information is provided on Teams about AI topics</a:t>
            </a:r>
          </a:p>
          <a:p>
            <a:pPr lvl="1">
              <a:spcBef>
                <a:spcPts val="300"/>
              </a:spcBef>
            </a:pPr>
            <a:endParaRPr lang="en-US" sz="1200">
              <a:latin typeface="Arial"/>
              <a:cs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January 27th topic will be on CHPC &amp; AI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500">
              <a:latin typeface="Myriad Pro" panose="020B0403030403020204" pitchFamily="34" charset="0"/>
            </a:endParaRPr>
          </a:p>
        </p:txBody>
      </p:sp>
      <p:pic>
        <p:nvPicPr>
          <p:cNvPr id="4" name="Graphic 3" descr="Flip calendar outline">
            <a:extLst>
              <a:ext uri="{FF2B5EF4-FFF2-40B4-BE49-F238E27FC236}">
                <a16:creationId xmlns:a16="http://schemas.microsoft.com/office/drawing/2014/main" id="{174C739C-E722-CE75-8409-803CE5214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38616" y="2379487"/>
            <a:ext cx="2292263" cy="22818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F185A7-A098-B042-5CC7-B224CC4C7710}"/>
              </a:ext>
            </a:extLst>
          </p:cNvPr>
          <p:cNvSpPr txBox="1"/>
          <p:nvPr/>
        </p:nvSpPr>
        <p:spPr>
          <a:xfrm>
            <a:off x="10241342" y="2872490"/>
            <a:ext cx="72437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>
                <a:cs typeface="Arial"/>
              </a:rPr>
              <a:t>JAN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B8445-9E38-7A03-CA94-97EA0AA9E1DB}"/>
              </a:ext>
            </a:extLst>
          </p:cNvPr>
          <p:cNvSpPr txBox="1"/>
          <p:nvPr/>
        </p:nvSpPr>
        <p:spPr>
          <a:xfrm>
            <a:off x="10030125" y="3274612"/>
            <a:ext cx="114770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>
                <a:solidFill>
                  <a:schemeClr val="accent1"/>
                </a:solidFill>
                <a:cs typeface="Arial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62952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5276-E41C-4628-4DAA-7C8C4423D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41" y="2257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Myriad Pro"/>
              </a:rPr>
              <a:t>AI Office Email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A89D4-B57A-33CD-B50A-61B523926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490"/>
            <a:ext cx="6422571" cy="461080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>
                <a:latin typeface="Arial"/>
                <a:ea typeface="Calibri"/>
                <a:cs typeface="Calibri"/>
              </a:rPr>
              <a:t>Sign up for email updates</a:t>
            </a:r>
            <a:endParaRPr lang="en-US"/>
          </a:p>
          <a:p>
            <a:pPr lvl="1">
              <a:lnSpc>
                <a:spcPct val="150000"/>
              </a:lnSpc>
            </a:pPr>
            <a:r>
              <a:rPr lang="en-US">
                <a:latin typeface="Arial"/>
                <a:ea typeface="Calibri"/>
                <a:cs typeface="Calibri"/>
              </a:rPr>
              <a:t>Scan the </a:t>
            </a:r>
            <a:r>
              <a:rPr lang="en-US" b="1">
                <a:latin typeface="Arial"/>
                <a:ea typeface="Calibri"/>
                <a:cs typeface="Calibri"/>
              </a:rPr>
              <a:t>QR code </a:t>
            </a:r>
            <a:r>
              <a:rPr lang="en-US">
                <a:latin typeface="Arial"/>
                <a:ea typeface="Calibri"/>
                <a:cs typeface="Calibri"/>
              </a:rPr>
              <a:t>or visit </a:t>
            </a:r>
            <a:r>
              <a:rPr lang="en-US" b="1">
                <a:latin typeface="Arial"/>
                <a:ea typeface="Calibri"/>
                <a:cs typeface="Calibri"/>
              </a:rPr>
              <a:t>bit.ly/uuaiemails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Arial"/>
                <a:ea typeface="Calibri"/>
                <a:cs typeface="Calibri"/>
              </a:rPr>
              <a:t>Also a button on </a:t>
            </a:r>
            <a:r>
              <a:rPr lang="en-US" b="1">
                <a:latin typeface="Arial"/>
                <a:ea typeface="Calibri"/>
                <a:cs typeface="Calibri"/>
              </a:rPr>
              <a:t>ai.utah.edu </a:t>
            </a:r>
            <a:r>
              <a:rPr lang="en-US">
                <a:latin typeface="Arial"/>
                <a:ea typeface="Calibri"/>
                <a:cs typeface="Calibri"/>
              </a:rPr>
              <a:t>homepage</a:t>
            </a:r>
            <a:endParaRPr lang="en-US">
              <a:latin typeface="Arial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ea typeface="Calibri"/>
                <a:cs typeface="Calibri"/>
              </a:rPr>
              <a:t>If you signed up for this meeting, </a:t>
            </a:r>
            <a:br>
              <a:rPr lang="en-US">
                <a:latin typeface="Arial"/>
                <a:ea typeface="Calibri"/>
                <a:cs typeface="Calibri"/>
              </a:rPr>
            </a:br>
            <a:r>
              <a:rPr lang="en-US">
                <a:latin typeface="Arial"/>
                <a:ea typeface="Calibri"/>
                <a:cs typeface="Calibri"/>
              </a:rPr>
              <a:t>we’ll go ahead and subscribe you.</a:t>
            </a:r>
          </a:p>
          <a:p>
            <a:pPr lvl="1">
              <a:lnSpc>
                <a:spcPct val="150000"/>
              </a:lnSpc>
            </a:pPr>
            <a:r>
              <a:rPr lang="en-US">
                <a:latin typeface="Arial"/>
                <a:ea typeface="Calibri"/>
                <a:cs typeface="Calibri"/>
              </a:rPr>
              <a:t>The first email will go out next week </a:t>
            </a:r>
            <a:br>
              <a:rPr lang="en-US">
                <a:latin typeface="Arial"/>
                <a:ea typeface="Calibri"/>
                <a:cs typeface="Calibri"/>
              </a:rPr>
            </a:br>
            <a:r>
              <a:rPr lang="en-US">
                <a:latin typeface="Arial"/>
                <a:ea typeface="Calibri"/>
                <a:cs typeface="Calibri"/>
              </a:rPr>
              <a:t>with a link to the forum recording</a:t>
            </a:r>
          </a:p>
        </p:txBody>
      </p:sp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2D1EB50-C827-2AAB-19B8-7E3EB88E5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360" y="890071"/>
            <a:ext cx="4429046" cy="440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1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8CB82-A224-E2BB-4D74-9E88CB3A0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66942-D036-5BB4-3120-DC4354D9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607" y="280457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>
                <a:latin typeface="Myriad Pro"/>
              </a:rPr>
              <a:t>NEW WEBPAGE</a:t>
            </a:r>
            <a:br>
              <a:rPr lang="en-US" sz="4000">
                <a:latin typeface="Myriad Pro"/>
              </a:rPr>
            </a:br>
            <a:r>
              <a:rPr lang="en-US" sz="4000">
                <a:latin typeface="Myriad Pro"/>
              </a:rPr>
              <a:t>At a Glance: AI at the 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8BB6C-DFC4-B3A6-E9B5-1BCF3F13B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48" y="1391637"/>
            <a:ext cx="7447978" cy="45859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b="1">
                <a:latin typeface="Arial"/>
                <a:ea typeface="Calibri"/>
                <a:cs typeface="Calibri"/>
              </a:rPr>
              <a:t>ai.utah.edu/at-a-glance.php</a:t>
            </a:r>
            <a:endParaRPr lang="en-US" sz="1800"/>
          </a:p>
          <a:p>
            <a:pPr>
              <a:lnSpc>
                <a:spcPct val="120000"/>
              </a:lnSpc>
            </a:pPr>
            <a:r>
              <a:rPr lang="en-US" sz="1800">
                <a:latin typeface="Arial"/>
                <a:ea typeface="Calibri"/>
                <a:cs typeface="Calibri"/>
              </a:rPr>
              <a:t>Collaboration with AI Office, </a:t>
            </a:r>
            <a:br>
              <a:rPr lang="en-US" sz="1800">
                <a:latin typeface="Arial"/>
                <a:ea typeface="Calibri"/>
                <a:cs typeface="Calibri"/>
              </a:rPr>
            </a:br>
            <a:r>
              <a:rPr lang="en-US" sz="1800">
                <a:latin typeface="Arial"/>
                <a:ea typeface="Calibri"/>
                <a:cs typeface="Calibri"/>
              </a:rPr>
              <a:t>Provost’s Office, and UIT web team</a:t>
            </a:r>
          </a:p>
          <a:p>
            <a:pPr>
              <a:lnSpc>
                <a:spcPct val="120000"/>
              </a:lnSpc>
            </a:pPr>
            <a:r>
              <a:rPr lang="en-US" sz="1800">
                <a:latin typeface="Arial"/>
                <a:ea typeface="Calibri"/>
                <a:cs typeface="Calibri"/>
              </a:rPr>
              <a:t>Provides a quick overview of what’s going on in AI across the U</a:t>
            </a:r>
          </a:p>
          <a:p>
            <a:pPr lvl="1">
              <a:lnSpc>
                <a:spcPct val="120000"/>
              </a:lnSpc>
            </a:pPr>
            <a:r>
              <a:rPr lang="en-US" sz="1600">
                <a:latin typeface="Arial"/>
                <a:ea typeface="Calibri"/>
                <a:cs typeface="Calibri"/>
              </a:rPr>
              <a:t>AI Office duties</a:t>
            </a:r>
          </a:p>
          <a:p>
            <a:pPr lvl="1">
              <a:lnSpc>
                <a:spcPct val="120000"/>
              </a:lnSpc>
            </a:pPr>
            <a:r>
              <a:rPr lang="en-US" sz="1600">
                <a:latin typeface="Arial"/>
                <a:ea typeface="Calibri"/>
                <a:cs typeface="Calibri"/>
              </a:rPr>
              <a:t>AI research stories</a:t>
            </a:r>
          </a:p>
          <a:p>
            <a:pPr lvl="1">
              <a:lnSpc>
                <a:spcPct val="120000"/>
              </a:lnSpc>
            </a:pPr>
            <a:r>
              <a:rPr lang="en-US" sz="1600">
                <a:latin typeface="Arial"/>
                <a:ea typeface="Calibri"/>
                <a:cs typeface="Calibri"/>
              </a:rPr>
              <a:t>AI-related research programs across campus</a:t>
            </a:r>
          </a:p>
          <a:p>
            <a:pPr lvl="1">
              <a:lnSpc>
                <a:spcPct val="120000"/>
              </a:lnSpc>
            </a:pPr>
            <a:r>
              <a:rPr lang="en-US" sz="1600">
                <a:latin typeface="Arial"/>
                <a:ea typeface="Calibri"/>
                <a:cs typeface="Calibri"/>
              </a:rPr>
              <a:t>Resources from the Martha Bradley Evans Center for Teaching Excellence</a:t>
            </a:r>
          </a:p>
          <a:p>
            <a:pPr lvl="1">
              <a:lnSpc>
                <a:spcPct val="120000"/>
              </a:lnSpc>
            </a:pPr>
            <a:r>
              <a:rPr lang="en-US" sz="1600">
                <a:latin typeface="Arial"/>
                <a:ea typeface="Calibri"/>
                <a:cs typeface="Calibri"/>
              </a:rPr>
              <a:t>AI academic programs for students</a:t>
            </a:r>
          </a:p>
          <a:p>
            <a:pPr lvl="1">
              <a:lnSpc>
                <a:spcPct val="120000"/>
              </a:lnSpc>
            </a:pPr>
            <a:r>
              <a:rPr lang="en-US" sz="1600">
                <a:latin typeface="Arial"/>
                <a:ea typeface="Calibri"/>
                <a:cs typeface="Calibri"/>
              </a:rPr>
              <a:t>Recurring events</a:t>
            </a:r>
          </a:p>
          <a:p>
            <a:pPr>
              <a:lnSpc>
                <a:spcPct val="120000"/>
              </a:lnSpc>
              <a:spcAft>
                <a:spcPts val="200"/>
              </a:spcAft>
            </a:pPr>
            <a:r>
              <a:rPr lang="en-US" sz="1800">
                <a:latin typeface="Arial"/>
                <a:ea typeface="Calibri"/>
                <a:cs typeface="Calibri"/>
              </a:rPr>
              <a:t>Want us to consider adding something? </a:t>
            </a:r>
            <a:br>
              <a:rPr lang="en-US" sz="1800">
                <a:latin typeface="Arial"/>
                <a:ea typeface="Calibri"/>
                <a:cs typeface="Calibri"/>
              </a:rPr>
            </a:br>
            <a:r>
              <a:rPr lang="en-US" sz="1800">
                <a:latin typeface="Arial"/>
                <a:ea typeface="Calibri"/>
                <a:cs typeface="Calibri"/>
              </a:rPr>
              <a:t>Email </a:t>
            </a:r>
            <a:r>
              <a:rPr lang="en-US" sz="1800">
                <a:solidFill>
                  <a:schemeClr val="accent1"/>
                </a:solidFill>
                <a:latin typeface="Arial"/>
                <a:ea typeface="Calibri"/>
                <a:cs typeface="Calibri"/>
              </a:rPr>
              <a:t>kelly.hermans@utah.edu</a:t>
            </a:r>
          </a:p>
          <a:p>
            <a:pPr lvl="1">
              <a:lnSpc>
                <a:spcPct val="120000"/>
              </a:lnSpc>
            </a:pPr>
            <a:endParaRPr lang="en-US">
              <a:solidFill>
                <a:schemeClr val="bg2">
                  <a:lumMod val="1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986A7A3-5CAE-6EF1-F16F-7F2A2482F1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5982"/>
          <a:stretch>
            <a:fillRect/>
          </a:stretch>
        </p:blipFill>
        <p:spPr>
          <a:xfrm>
            <a:off x="8160669" y="0"/>
            <a:ext cx="2876492" cy="6858000"/>
          </a:xfrm>
          <a:prstGeom prst="rect">
            <a:avLst/>
          </a:prstGeom>
        </p:spPr>
      </p:pic>
      <p:sp>
        <p:nvSpPr>
          <p:cNvPr id="4" name="Callout: Line 3">
            <a:extLst>
              <a:ext uri="{FF2B5EF4-FFF2-40B4-BE49-F238E27FC236}">
                <a16:creationId xmlns:a16="http://schemas.microsoft.com/office/drawing/2014/main" id="{FE0E3E82-1ABE-1B2A-CA8A-10D286C831B9}"/>
              </a:ext>
            </a:extLst>
          </p:cNvPr>
          <p:cNvSpPr/>
          <p:nvPr/>
        </p:nvSpPr>
        <p:spPr>
          <a:xfrm>
            <a:off x="10771481" y="3113852"/>
            <a:ext cx="1307628" cy="714962"/>
          </a:xfrm>
          <a:prstGeom prst="borderCallout1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3B1615-C37E-88C8-D175-1A9F93C3180D}"/>
              </a:ext>
            </a:extLst>
          </p:cNvPr>
          <p:cNvSpPr txBox="1"/>
          <p:nvPr/>
        </p:nvSpPr>
        <p:spPr>
          <a:xfrm>
            <a:off x="10686813" y="3142074"/>
            <a:ext cx="1476962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cs typeface="Arial"/>
              </a:rPr>
              <a:t>Share your story!</a:t>
            </a:r>
          </a:p>
        </p:txBody>
      </p:sp>
    </p:spTree>
    <p:extLst>
      <p:ext uri="{BB962C8B-B14F-4D97-AF65-F5344CB8AC3E}">
        <p14:creationId xmlns:p14="http://schemas.microsoft.com/office/powerpoint/2010/main" val="479514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5276-E41C-4628-4DAA-7C8C4423D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Myriad Pro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A89D4-B57A-33CD-B50A-61B523926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490"/>
            <a:ext cx="10515600" cy="46108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Authentication and Associated Risks</a:t>
            </a:r>
          </a:p>
          <a:p>
            <a:pPr marL="514350" indent="-51435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AI in the Learning Environment</a:t>
            </a:r>
          </a:p>
          <a:p>
            <a:pPr marL="514350" indent="-51435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Open AI | ChatGPT Edu Training Opportunities</a:t>
            </a:r>
          </a:p>
          <a:p>
            <a:pPr marL="514350" indent="-51435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AI Tool Guidelines</a:t>
            </a:r>
          </a:p>
          <a:p>
            <a:pPr marL="514350" indent="-51435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Get Connected</a:t>
            </a:r>
          </a:p>
          <a:p>
            <a:pPr marL="514350" indent="-51435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AI Communications</a:t>
            </a:r>
          </a:p>
          <a:p>
            <a:pPr marL="514350" indent="-51435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AI Summit Recap</a:t>
            </a:r>
          </a:p>
          <a:p>
            <a:pPr marL="514350" indent="-514350">
              <a:buAutoNum type="arabicPeriod"/>
            </a:pPr>
            <a:r>
              <a:rPr lang="en-US">
                <a:latin typeface="Arial"/>
                <a:ea typeface="Calibri"/>
                <a:cs typeface="Calibri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804911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18297-2BDA-BC62-5021-B8D32E056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20E6E04-151C-7E00-ABB9-68DD5C2369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935"/>
          <a:stretch>
            <a:fillRect/>
          </a:stretch>
        </p:blipFill>
        <p:spPr>
          <a:xfrm>
            <a:off x="6861891" y="0"/>
            <a:ext cx="5330109" cy="5223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69889-F11A-9D87-01F8-A72CC0E3B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10" y="27829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Myriad Pro"/>
              </a:rPr>
              <a:t>AI Courses &amp;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2860D-0E4E-23AD-E318-B3E456ADA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489"/>
            <a:ext cx="6564682" cy="473648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Arial"/>
                <a:ea typeface="Calibri"/>
                <a:cs typeface="Calibri"/>
              </a:rPr>
              <a:t>ai.utah.edu/learn/courses-programs.php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2400">
                <a:latin typeface="Arial"/>
                <a:ea typeface="Calibri"/>
                <a:cs typeface="Calibri"/>
              </a:rPr>
              <a:t>9 flagship programs currently listed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"/>
                <a:ea typeface="Calibri"/>
                <a:cs typeface="Calibri"/>
              </a:rPr>
              <a:t>Includes a link to all course catalog content that mentions AI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Arial"/>
                <a:ea typeface="Calibri"/>
                <a:cs typeface="Calibri"/>
              </a:rPr>
              <a:t>Is your department launching a new AI program or course?</a:t>
            </a:r>
          </a:p>
          <a:p>
            <a:pPr lvl="1">
              <a:lnSpc>
                <a:spcPct val="150000"/>
              </a:lnSpc>
            </a:pPr>
            <a:r>
              <a:rPr lang="en-US" sz="2000">
                <a:latin typeface="Arial"/>
                <a:ea typeface="Calibri"/>
                <a:cs typeface="Calibri"/>
              </a:rPr>
              <a:t>Email </a:t>
            </a:r>
            <a:r>
              <a:rPr lang="en-US" sz="2000">
                <a:solidFill>
                  <a:schemeClr val="accent1"/>
                </a:solidFill>
                <a:latin typeface="Arial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kelly.hermans@utah.edu</a:t>
            </a:r>
            <a:r>
              <a:rPr lang="en-US" sz="2000">
                <a:latin typeface="Arial"/>
                <a:ea typeface="Calibri"/>
                <a:cs typeface="Calibri"/>
              </a:rPr>
              <a:t> for potential inclusion on this webpage</a:t>
            </a:r>
          </a:p>
          <a:p>
            <a:pPr lvl="1">
              <a:lnSpc>
                <a:spcPct val="150000"/>
              </a:lnSpc>
            </a:pPr>
            <a:r>
              <a:rPr lang="en-US" sz="2000">
                <a:latin typeface="Arial"/>
                <a:ea typeface="Calibri"/>
                <a:cs typeface="Calibri"/>
              </a:rPr>
              <a:t>“One U” mindset: please link to this page in your promotional efforts to give students and the public a full picture of everything offered</a:t>
            </a:r>
          </a:p>
        </p:txBody>
      </p:sp>
    </p:spTree>
    <p:extLst>
      <p:ext uri="{BB962C8B-B14F-4D97-AF65-F5344CB8AC3E}">
        <p14:creationId xmlns:p14="http://schemas.microsoft.com/office/powerpoint/2010/main" val="1191055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4F2FC-23B3-03B6-F50D-9CC767584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79" y="380519"/>
            <a:ext cx="8849497" cy="1325563"/>
          </a:xfrm>
        </p:spPr>
        <p:txBody>
          <a:bodyPr/>
          <a:lstStyle/>
          <a:p>
            <a:r>
              <a:rPr lang="en-US"/>
              <a:t>Utah AI Summit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D9F1F-69FB-8897-645A-2F8273E2A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08" y="1633201"/>
            <a:ext cx="10802969" cy="406717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>
                <a:latin typeface="Arial"/>
                <a:cs typeface="Arial"/>
              </a:rPr>
              <a:t>December 1–</a:t>
            </a:r>
            <a:r>
              <a:rPr lang="en-US" sz="2200" b="1">
                <a:latin typeface="Arial"/>
                <a:cs typeface="Arial"/>
              </a:rPr>
              <a:t>Business Builders &amp; AI Integration: </a:t>
            </a:r>
            <a:br>
              <a:rPr lang="en-US" sz="2200" b="1">
                <a:latin typeface="Arial"/>
              </a:rPr>
            </a:br>
            <a:r>
              <a:rPr lang="en-US" sz="2200" b="1">
                <a:latin typeface="Arial"/>
                <a:cs typeface="Arial"/>
              </a:rPr>
              <a:t>Practical Help to Integrate and Leverage AI in Your Business</a:t>
            </a:r>
            <a:endParaRPr lang="en-US" sz="2200" b="1"/>
          </a:p>
          <a:p>
            <a:pPr lvl="1">
              <a:lnSpc>
                <a:spcPct val="150000"/>
              </a:lnSpc>
            </a:pPr>
            <a:r>
              <a:rPr lang="en-US" sz="2200">
                <a:latin typeface="Arial"/>
                <a:cs typeface="Arial"/>
              </a:rPr>
              <a:t>Host: SeedAI</a:t>
            </a:r>
          </a:p>
          <a:p>
            <a:pPr>
              <a:lnSpc>
                <a:spcPct val="150000"/>
              </a:lnSpc>
            </a:pPr>
            <a:r>
              <a:rPr lang="en-US" sz="2200">
                <a:latin typeface="Arial"/>
                <a:cs typeface="Arial"/>
              </a:rPr>
              <a:t>December 2–</a:t>
            </a:r>
            <a:r>
              <a:rPr lang="en-US" sz="2200" b="1">
                <a:latin typeface="Arial"/>
                <a:cs typeface="Arial"/>
              </a:rPr>
              <a:t>Utah's Pro-Human Leadership in the Age of AI</a:t>
            </a:r>
          </a:p>
          <a:p>
            <a:pPr lvl="1">
              <a:lnSpc>
                <a:spcPct val="100000"/>
              </a:lnSpc>
            </a:pPr>
            <a:r>
              <a:rPr lang="en-US" sz="2200">
                <a:latin typeface="Arial"/>
                <a:cs typeface="Arial"/>
              </a:rPr>
              <a:t>Hosts: Governor's Office of Economic Opportunity, Utah Department of Commerce, Nucleus Institute, and Office of Artificial Intelligence Policy</a:t>
            </a:r>
          </a:p>
          <a:p>
            <a:pPr lvl="1">
              <a:lnSpc>
                <a:spcPct val="100000"/>
              </a:lnSpc>
            </a:pPr>
            <a:r>
              <a:rPr lang="en-US" sz="2200">
                <a:latin typeface="Arial"/>
                <a:cs typeface="Arial"/>
              </a:rPr>
              <a:t>Featured Speakers: Spencer Cox (Governor), Chris </a:t>
            </a:r>
            <a:r>
              <a:rPr lang="en-US" sz="2200" err="1">
                <a:latin typeface="Arial"/>
                <a:cs typeface="Arial"/>
              </a:rPr>
              <a:t>Malachowsky</a:t>
            </a:r>
            <a:r>
              <a:rPr lang="en-US" sz="2200">
                <a:latin typeface="Arial"/>
                <a:cs typeface="Arial"/>
              </a:rPr>
              <a:t> (NVIDIA), Matthew Prince (Cloudflare), Joseph Gordon-Levitt (hitRECord)</a:t>
            </a:r>
          </a:p>
          <a:p>
            <a:pPr lvl="1">
              <a:lnSpc>
                <a:spcPct val="100000"/>
              </a:lnSpc>
            </a:pPr>
            <a:r>
              <a:rPr lang="en-US" sz="2200">
                <a:latin typeface="Arial"/>
                <a:cs typeface="Arial"/>
              </a:rPr>
              <a:t>Including interactive policy discussions and panels on deep tech, AI transformation, and collaboration</a:t>
            </a:r>
          </a:p>
          <a:p>
            <a:endParaRPr lang="en-US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0A00E35-C85C-E5AF-5E00-C04CF0F1D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068" y="263544"/>
            <a:ext cx="3570013" cy="253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09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1D8209-BEB9-AB0B-2459-5A4650367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yriad Pro Black"/>
              </a:rPr>
              <a:t>Ask us your questions.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43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8A7FA-BB17-62DA-514C-1F386C370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712" y="2102857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Myriad Pro Black"/>
              </a:rPr>
              <a:t>Authentication and Associated Risks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5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53ED78E-CE4D-2E03-D5E2-3E362F44D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712" y="21028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>
                <a:latin typeface="Myriad Pro Black"/>
              </a:rPr>
              <a:t>AI in Teaching &amp; Learning</a:t>
            </a:r>
            <a:endParaRPr lang="en-US" sz="480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719A48A-102F-1687-E127-FE58BF3E0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9078" y="3427538"/>
            <a:ext cx="8694235" cy="24363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latin typeface="Arial"/>
                <a:ea typeface="Calibri"/>
                <a:cs typeface="Calibri"/>
              </a:rPr>
              <a:t>Anne Cook, Rob MacLeod, and Jon Thomas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78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4F63F-E8E3-1243-93DC-4347CCC7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3" y="86935"/>
            <a:ext cx="10515600" cy="1325563"/>
          </a:xfrm>
        </p:spPr>
        <p:txBody>
          <a:bodyPr/>
          <a:lstStyle/>
          <a:p>
            <a:r>
              <a:rPr lang="en-US">
                <a:latin typeface="Myriad Pro Black"/>
              </a:rPr>
              <a:t>Instructor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A8FE9-4122-8D4C-E176-D59D4AD63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38" y="1281339"/>
            <a:ext cx="10515600" cy="40671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None/>
            </a:pPr>
            <a:r>
              <a:rPr lang="en-US" sz="2600">
                <a:latin typeface="Arial"/>
                <a:cs typeface="Arial"/>
              </a:rPr>
              <a:t>•CTE’s AI for Teaching page: </a:t>
            </a:r>
            <a:r>
              <a:rPr lang="en-US" sz="2600">
                <a:latin typeface="Arial"/>
                <a:cs typeface="Arial"/>
                <a:hlinkClick r:id="rId2"/>
              </a:rPr>
              <a:t>https://cte.utah.edu/instructor-education/ai-for-teaching.php</a:t>
            </a:r>
            <a:endParaRPr lang="en-US">
              <a:latin typeface="Arial"/>
              <a:cs typeface="Arial"/>
            </a:endParaRPr>
          </a:p>
          <a:p>
            <a:pPr>
              <a:buNone/>
            </a:pPr>
            <a:endParaRPr lang="en-US" sz="2600">
              <a:latin typeface="Arial"/>
              <a:cs typeface="Arial"/>
            </a:endParaRPr>
          </a:p>
          <a:p>
            <a:pPr>
              <a:buNone/>
            </a:pPr>
            <a:r>
              <a:rPr lang="en-US" sz="2600">
                <a:latin typeface="Arial"/>
                <a:cs typeface="Arial"/>
              </a:rPr>
              <a:t>•CTE’s AI 101 course for Instructors: </a:t>
            </a:r>
            <a:r>
              <a:rPr lang="en-US" sz="2600">
                <a:latin typeface="Arial"/>
                <a:cs typeface="Arial"/>
                <a:hlinkClick r:id="rId3"/>
              </a:rPr>
              <a:t>https://utah.instructure.com/courses/941937</a:t>
            </a:r>
            <a:endParaRPr lang="en-US">
              <a:latin typeface="Arial"/>
              <a:cs typeface="Arial"/>
            </a:endParaRPr>
          </a:p>
          <a:p>
            <a:pPr>
              <a:buNone/>
            </a:pPr>
            <a:endParaRPr lang="en-US" sz="2600">
              <a:latin typeface="Arial"/>
              <a:cs typeface="Arial"/>
            </a:endParaRPr>
          </a:p>
          <a:p>
            <a:pPr>
              <a:buNone/>
            </a:pPr>
            <a:r>
              <a:rPr lang="en-US" sz="2600">
                <a:latin typeface="Arial"/>
                <a:cs typeface="Arial"/>
              </a:rPr>
              <a:t>•Attend CTE Events/Trainings:</a:t>
            </a:r>
            <a:endParaRPr lang="en-US">
              <a:latin typeface="Arial"/>
              <a:cs typeface="Arial"/>
            </a:endParaRPr>
          </a:p>
          <a:p>
            <a:pPr>
              <a:buNone/>
            </a:pPr>
            <a:r>
              <a:rPr lang="en-US" sz="2200">
                <a:latin typeface="Arial"/>
                <a:cs typeface="Arial"/>
              </a:rPr>
              <a:t>•Spring 2026: CTLE 6960 Special Topics: Teaching with AI</a:t>
            </a:r>
            <a:endParaRPr lang="en-US">
              <a:latin typeface="Arial"/>
              <a:cs typeface="Arial"/>
            </a:endParaRPr>
          </a:p>
          <a:p>
            <a:pPr>
              <a:buNone/>
            </a:pPr>
            <a:endParaRPr lang="en-US" sz="2200">
              <a:latin typeface="Arial"/>
              <a:cs typeface="Arial"/>
            </a:endParaRPr>
          </a:p>
          <a:p>
            <a:pPr>
              <a:buNone/>
            </a:pPr>
            <a:r>
              <a:rPr lang="en-US" sz="2600">
                <a:latin typeface="Arial"/>
                <a:cs typeface="Arial"/>
              </a:rPr>
              <a:t>•Schedule an Individual Consultation at </a:t>
            </a:r>
            <a:r>
              <a:rPr lang="en-US" sz="2600">
                <a:latin typeface="Arial"/>
                <a:cs typeface="Arial"/>
                <a:hlinkClick r:id="rId4"/>
              </a:rPr>
              <a:t>https://cte.Utah.edu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A red circle with white text&#10;&#10;AI-generated content may be incorrect.">
            <a:extLst>
              <a:ext uri="{FF2B5EF4-FFF2-40B4-BE49-F238E27FC236}">
                <a16:creationId xmlns:a16="http://schemas.microsoft.com/office/drawing/2014/main" id="{608FE1C3-2F7D-B497-7593-32BFB0D6A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302" y="5407706"/>
            <a:ext cx="58293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42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over with black text&#10;&#10;AI-generated content may be incorrect.">
            <a:extLst>
              <a:ext uri="{FF2B5EF4-FFF2-40B4-BE49-F238E27FC236}">
                <a16:creationId xmlns:a16="http://schemas.microsoft.com/office/drawing/2014/main" id="{8F387F92-0408-6537-58F4-394A82D7E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893" y="2265052"/>
            <a:ext cx="2457307" cy="28493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7F3CEC-E2D1-D6F9-1722-E1735B5DA355}"/>
              </a:ext>
            </a:extLst>
          </p:cNvPr>
          <p:cNvSpPr txBox="1"/>
          <p:nvPr/>
        </p:nvSpPr>
        <p:spPr>
          <a:xfrm>
            <a:off x="836341" y="343829"/>
            <a:ext cx="514814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chemeClr val="accent1"/>
                </a:solidFill>
                <a:latin typeface="Myriad Pro Black"/>
                <a:ea typeface="+mj-ea"/>
                <a:cs typeface="+mj-cs"/>
              </a:rPr>
              <a:t>Student</a:t>
            </a:r>
            <a:r>
              <a:rPr lang="en-US">
                <a:cs typeface="Arial"/>
              </a:rPr>
              <a:t> </a:t>
            </a:r>
            <a:r>
              <a:rPr lang="en-US" sz="4400" b="1">
                <a:solidFill>
                  <a:schemeClr val="accent1"/>
                </a:solidFill>
                <a:latin typeface="Myriad Pro Black"/>
                <a:ea typeface="+mj-ea"/>
                <a:cs typeface="+mj-cs"/>
              </a:rPr>
              <a:t>Learning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7115CA6-A3E6-F462-F31F-BD5B4AFE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38" y="1281339"/>
            <a:ext cx="8573430" cy="466190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None/>
            </a:pPr>
            <a:r>
              <a:rPr lang="en-US" sz="2600">
                <a:latin typeface="Arial"/>
                <a:cs typeface="Arial"/>
              </a:rPr>
              <a:t>•</a:t>
            </a:r>
            <a:r>
              <a:rPr lang="en-US" sz="2600">
                <a:latin typeface="Myriad Pro"/>
                <a:cs typeface="Arial"/>
              </a:rPr>
              <a:t>Clear Syllabus Statements on Expected Use of AI in Courses</a:t>
            </a:r>
            <a:endParaRPr lang="en-US"/>
          </a:p>
          <a:p>
            <a:pPr>
              <a:buNone/>
            </a:pPr>
            <a:r>
              <a:rPr lang="en-US" sz="2200">
                <a:latin typeface="Arial"/>
                <a:cs typeface="Arial"/>
              </a:rPr>
              <a:t> •</a:t>
            </a:r>
            <a:r>
              <a:rPr lang="en-US" sz="2200">
                <a:latin typeface="Myriad Pro"/>
                <a:cs typeface="Arial"/>
                <a:hlinkClick r:id="rId3"/>
              </a:rPr>
              <a:t>https://cte.utah.edu/instructor-education/ai-for-teaching.php</a:t>
            </a:r>
            <a:endParaRPr lang="en-US"/>
          </a:p>
          <a:p>
            <a:pPr>
              <a:buNone/>
            </a:pPr>
            <a:endParaRPr lang="en-US" sz="2200">
              <a:latin typeface="Arial"/>
              <a:cs typeface="Arial"/>
            </a:endParaRPr>
          </a:p>
          <a:p>
            <a:pPr>
              <a:buNone/>
            </a:pPr>
            <a:r>
              <a:rPr lang="en-US" sz="2600">
                <a:latin typeface="Arial"/>
                <a:cs typeface="Arial"/>
              </a:rPr>
              <a:t>•</a:t>
            </a:r>
            <a:r>
              <a:rPr lang="en-US" sz="2600">
                <a:latin typeface="Myriad Pro"/>
                <a:cs typeface="Arial"/>
              </a:rPr>
              <a:t>Use clear rubrics to help students know WHEN and HOW AI use is ok</a:t>
            </a:r>
            <a:endParaRPr lang="en-US"/>
          </a:p>
          <a:p>
            <a:pPr>
              <a:buNone/>
            </a:pPr>
            <a:endParaRPr lang="en-US" sz="2600">
              <a:latin typeface="Arial"/>
              <a:cs typeface="Arial"/>
            </a:endParaRPr>
          </a:p>
          <a:p>
            <a:pPr>
              <a:buNone/>
            </a:pPr>
            <a:r>
              <a:rPr lang="en-US" sz="2600">
                <a:latin typeface="Arial"/>
                <a:cs typeface="Arial"/>
              </a:rPr>
              <a:t>•</a:t>
            </a:r>
            <a:r>
              <a:rPr lang="en-US" sz="2600">
                <a:latin typeface="Myriad Pro"/>
                <a:cs typeface="Arial"/>
              </a:rPr>
              <a:t>Student Resources</a:t>
            </a:r>
            <a:endParaRPr lang="en-US"/>
          </a:p>
          <a:p>
            <a:pPr lvl="1">
              <a:buNone/>
            </a:pPr>
            <a:r>
              <a:rPr lang="en-US" sz="1800">
                <a:latin typeface="Arial"/>
                <a:cs typeface="Arial"/>
              </a:rPr>
              <a:t>•</a:t>
            </a:r>
            <a:r>
              <a:rPr lang="en-US" sz="1800">
                <a:latin typeface="Myriad Pro"/>
                <a:cs typeface="Arial"/>
              </a:rPr>
              <a:t>U Student AI Guide: </a:t>
            </a:r>
            <a:r>
              <a:rPr lang="en-US" sz="1800">
                <a:latin typeface="Myriad Pro"/>
                <a:cs typeface="Arial"/>
                <a:hlinkClick r:id="rId4"/>
              </a:rPr>
              <a:t>https://cte.utah.edu/instructor-education/ai-website-content/gen_ai_2024.pdf</a:t>
            </a:r>
            <a:r>
              <a:rPr lang="en-US" sz="1800">
                <a:latin typeface="Myriad Pro"/>
                <a:cs typeface="Arial"/>
              </a:rPr>
              <a:t> </a:t>
            </a:r>
            <a:endParaRPr lang="en-US" sz="1800"/>
          </a:p>
          <a:p>
            <a:pPr lvl="1">
              <a:buNone/>
            </a:pPr>
            <a:r>
              <a:rPr lang="en-US" sz="1800">
                <a:latin typeface="Arial"/>
                <a:cs typeface="Arial"/>
              </a:rPr>
              <a:t>•</a:t>
            </a:r>
            <a:r>
              <a:rPr lang="en-US" sz="1800">
                <a:latin typeface="Myriad Pro"/>
                <a:cs typeface="Arial"/>
              </a:rPr>
              <a:t>Marriott Library Guide: </a:t>
            </a:r>
            <a:r>
              <a:rPr lang="en-US" sz="1800">
                <a:latin typeface="Myriad Pro"/>
                <a:cs typeface="Arial"/>
                <a:hlinkClick r:id="rId5"/>
              </a:rPr>
              <a:t>https://campusguides.lib.utah.edu/AI</a:t>
            </a:r>
            <a:endParaRPr lang="en-US" sz="1800"/>
          </a:p>
          <a:p>
            <a:pPr lvl="1">
              <a:buNone/>
            </a:pPr>
            <a:r>
              <a:rPr lang="en-US" sz="1800">
                <a:latin typeface="Arial"/>
                <a:cs typeface="Arial"/>
              </a:rPr>
              <a:t>•</a:t>
            </a:r>
            <a:r>
              <a:rPr lang="en-US" sz="1800">
                <a:latin typeface="Myriad Pro"/>
                <a:cs typeface="Arial"/>
              </a:rPr>
              <a:t>UBOT by the U’s Academic Innovation and Intelligence Lab, in collaboration with The Learning Center</a:t>
            </a:r>
            <a:endParaRPr lang="en-US" sz="1800"/>
          </a:p>
          <a:p>
            <a:pPr>
              <a:buNone/>
            </a:pPr>
            <a:endParaRPr lang="en-US" sz="2600">
              <a:latin typeface="Arial"/>
              <a:cs typeface="Arial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0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B2101-F788-83B0-C547-A21EFCE5F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yriad Pro Black"/>
              </a:rPr>
              <a:t>Events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EA51938-16BC-99BC-706E-7CE3CA841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365" y="1541534"/>
            <a:ext cx="10515600" cy="406717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None/>
            </a:pPr>
            <a:r>
              <a:rPr lang="en-US">
                <a:latin typeface="Arial"/>
                <a:cs typeface="Arial"/>
              </a:rPr>
              <a:t>•</a:t>
            </a:r>
            <a:r>
              <a:rPr lang="en-US">
                <a:latin typeface="Myriad Pro"/>
                <a:cs typeface="Arial"/>
              </a:rPr>
              <a:t>Every Thursday</a:t>
            </a:r>
            <a:endParaRPr lang="en-US"/>
          </a:p>
          <a:p>
            <a:pPr lvl="1">
              <a:buNone/>
            </a:pPr>
            <a:r>
              <a:rPr lang="en-US" sz="2000">
                <a:latin typeface="Arial"/>
                <a:cs typeface="Arial"/>
              </a:rPr>
              <a:t>•</a:t>
            </a:r>
            <a:r>
              <a:rPr lang="en-US" sz="2000">
                <a:latin typeface="Myriad Pro"/>
                <a:cs typeface="Arial"/>
              </a:rPr>
              <a:t>Data Drop-in hours. Marriott Library Level 2 Digital matters</a:t>
            </a:r>
            <a:endParaRPr lang="en-US" sz="2000"/>
          </a:p>
          <a:p>
            <a:pPr lvl="1">
              <a:buNone/>
            </a:pPr>
            <a:endParaRPr lang="en-US" sz="2000">
              <a:latin typeface="Myriad Pro"/>
              <a:cs typeface="Arial"/>
            </a:endParaRPr>
          </a:p>
          <a:p>
            <a:pPr>
              <a:buNone/>
            </a:pPr>
            <a:r>
              <a:rPr lang="en-US">
                <a:latin typeface="Arial"/>
                <a:cs typeface="Arial"/>
              </a:rPr>
              <a:t>•</a:t>
            </a:r>
            <a:r>
              <a:rPr lang="en-US">
                <a:latin typeface="Myriad Pro"/>
                <a:cs typeface="Arial"/>
              </a:rPr>
              <a:t>Every Friday</a:t>
            </a:r>
            <a:endParaRPr lang="en-US"/>
          </a:p>
          <a:p>
            <a:pPr lvl="1">
              <a:buNone/>
            </a:pPr>
            <a:r>
              <a:rPr lang="en-US" sz="2000">
                <a:latin typeface="Arial"/>
                <a:cs typeface="Arial"/>
              </a:rPr>
              <a:t>•</a:t>
            </a:r>
            <a:r>
              <a:rPr lang="en-US" sz="2000">
                <a:latin typeface="Myriad Pro"/>
                <a:cs typeface="Arial"/>
              </a:rPr>
              <a:t>AI Office hours. Microsoft Teams</a:t>
            </a:r>
            <a:endParaRPr lang="en-US" sz="2000"/>
          </a:p>
          <a:p>
            <a:pPr lvl="1">
              <a:buNone/>
            </a:pPr>
            <a:r>
              <a:rPr lang="en-US" sz="2000">
                <a:latin typeface="Arial"/>
                <a:cs typeface="Arial"/>
              </a:rPr>
              <a:t>•</a:t>
            </a:r>
            <a:r>
              <a:rPr lang="en-US" sz="2000">
                <a:latin typeface="Myriad Pro"/>
                <a:cs typeface="Arial"/>
              </a:rPr>
              <a:t>AI.Utah.edu/events</a:t>
            </a:r>
            <a:endParaRPr lang="en-US" sz="2000"/>
          </a:p>
          <a:p>
            <a:pPr lvl="1">
              <a:buNone/>
            </a:pPr>
            <a:endParaRPr lang="en-US" sz="2000">
              <a:latin typeface="Myriad Pro"/>
              <a:cs typeface="Arial"/>
            </a:endParaRPr>
          </a:p>
          <a:p>
            <a:pPr>
              <a:buNone/>
            </a:pPr>
            <a:r>
              <a:rPr lang="en-US">
                <a:latin typeface="Arial"/>
                <a:cs typeface="Arial"/>
              </a:rPr>
              <a:t>•</a:t>
            </a:r>
            <a:r>
              <a:rPr lang="en-US">
                <a:latin typeface="Myriad Pro"/>
                <a:cs typeface="Arial"/>
              </a:rPr>
              <a:t>CSME: AI in Education </a:t>
            </a:r>
            <a:endParaRPr lang="en-US"/>
          </a:p>
          <a:p>
            <a:pPr lvl="1">
              <a:buNone/>
            </a:pPr>
            <a:r>
              <a:rPr lang="en-US" sz="2000">
                <a:latin typeface="Arial"/>
                <a:cs typeface="Arial"/>
              </a:rPr>
              <a:t>•</a:t>
            </a:r>
            <a:r>
              <a:rPr lang="en-US" sz="2000">
                <a:latin typeface="Myriad Pro"/>
                <a:cs typeface="Arial"/>
              </a:rPr>
              <a:t>January 26 Yao Mao (Students’ use of AI during class</a:t>
            </a:r>
            <a:endParaRPr lang="en-US" sz="2000"/>
          </a:p>
          <a:p>
            <a:pPr lvl="1">
              <a:buNone/>
            </a:pPr>
            <a:r>
              <a:rPr lang="en-US" sz="2000">
                <a:latin typeface="Arial"/>
                <a:cs typeface="Arial"/>
              </a:rPr>
              <a:t>•</a:t>
            </a:r>
            <a:r>
              <a:rPr lang="en-US" sz="2000">
                <a:latin typeface="Myriad Pro"/>
                <a:cs typeface="Arial"/>
              </a:rPr>
              <a:t>February 23 Tuba Yilmaz (AI and multilingual learners)</a:t>
            </a:r>
            <a:endParaRPr lang="en-US" sz="2000"/>
          </a:p>
          <a:p>
            <a:pPr lvl="1">
              <a:buNone/>
            </a:pPr>
            <a:r>
              <a:rPr lang="en-US" sz="2000">
                <a:latin typeface="Arial"/>
                <a:cs typeface="Arial"/>
              </a:rPr>
              <a:t>•</a:t>
            </a:r>
            <a:r>
              <a:rPr lang="en-US" sz="2000">
                <a:latin typeface="Myriad Pro"/>
                <a:cs typeface="Arial"/>
              </a:rPr>
              <a:t>March 23 Nancy Songer (AI in Stem)</a:t>
            </a:r>
            <a:endParaRPr lang="en-US" sz="2000"/>
          </a:p>
          <a:p>
            <a:pPr lvl="1">
              <a:buNone/>
            </a:pPr>
            <a:r>
              <a:rPr lang="en-US" sz="2000">
                <a:latin typeface="Arial"/>
                <a:cs typeface="Arial"/>
              </a:rPr>
              <a:t>•</a:t>
            </a:r>
            <a:r>
              <a:rPr lang="en-US" sz="2000">
                <a:latin typeface="Myriad Pro"/>
                <a:cs typeface="Arial"/>
              </a:rPr>
              <a:t>April 27 Janis Louie (Online Teaching and AI)</a:t>
            </a:r>
            <a:endParaRPr lang="en-US" sz="2000"/>
          </a:p>
          <a:p>
            <a:pPr>
              <a:buNone/>
            </a:pPr>
            <a:endParaRPr lang="en-US" sz="2600">
              <a:latin typeface="Arial"/>
              <a:cs typeface="Arial"/>
            </a:endParaRP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F8115-D46C-8BAC-B89D-E678BC8F2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yriad Pro Black"/>
              </a:rPr>
              <a:t>Teaching and Learning in AI Working Group </a:t>
            </a:r>
          </a:p>
        </p:txBody>
      </p:sp>
      <p:pic>
        <p:nvPicPr>
          <p:cNvPr id="4" name="Picture 3" descr="A person in a suit&#10;&#10;AI-generated content may be incorrect.">
            <a:extLst>
              <a:ext uri="{FF2B5EF4-FFF2-40B4-BE49-F238E27FC236}">
                <a16:creationId xmlns:a16="http://schemas.microsoft.com/office/drawing/2014/main" id="{3F05D434-FD4F-1FBB-73DA-472303860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644" y="1716941"/>
            <a:ext cx="1596250" cy="1537706"/>
          </a:xfrm>
          <a:prstGeom prst="rect">
            <a:avLst/>
          </a:prstGeom>
        </p:spPr>
      </p:pic>
      <p:pic>
        <p:nvPicPr>
          <p:cNvPr id="5" name="Picture 4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40AAA879-6633-96A5-77A8-86BE05043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114" y="3628793"/>
            <a:ext cx="1493798" cy="2053682"/>
          </a:xfrm>
          <a:prstGeom prst="rect">
            <a:avLst/>
          </a:prstGeom>
        </p:spPr>
      </p:pic>
      <p:pic>
        <p:nvPicPr>
          <p:cNvPr id="6" name="Picture 5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C3988E0B-1675-87A0-3938-4A00889E4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47" y="3565022"/>
            <a:ext cx="1742842" cy="2190517"/>
          </a:xfrm>
          <a:prstGeom prst="rect">
            <a:avLst/>
          </a:prstGeom>
        </p:spPr>
      </p:pic>
      <p:pic>
        <p:nvPicPr>
          <p:cNvPr id="7" name="Picture 6" descr="A person with a hat and beard&#10;&#10;AI-generated content may be incorrect.">
            <a:extLst>
              <a:ext uri="{FF2B5EF4-FFF2-40B4-BE49-F238E27FC236}">
                <a16:creationId xmlns:a16="http://schemas.microsoft.com/office/drawing/2014/main" id="{BAF97A81-A36F-D3E0-958A-091003F67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142" y="3628792"/>
            <a:ext cx="1740519" cy="211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97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FE5F7-2A6B-6052-EF28-4AD40B36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yriad Pro Black"/>
              </a:rPr>
              <a:t>Teaching and Learning in AI Goals</a:t>
            </a:r>
            <a:endParaRPr lang="en-US"/>
          </a:p>
        </p:txBody>
      </p:sp>
      <p:pic>
        <p:nvPicPr>
          <p:cNvPr id="4" name="Picture 3" descr="A red sign with white text&#10;&#10;AI-generated content may be incorrect.">
            <a:extLst>
              <a:ext uri="{FF2B5EF4-FFF2-40B4-BE49-F238E27FC236}">
                <a16:creationId xmlns:a16="http://schemas.microsoft.com/office/drawing/2014/main" id="{90FEDFAB-1FEE-6CCC-2DBF-2342A1AAC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353" y="2122681"/>
            <a:ext cx="3954733" cy="1320954"/>
          </a:xfrm>
          <a:prstGeom prst="rect">
            <a:avLst/>
          </a:prstGeom>
        </p:spPr>
      </p:pic>
      <p:pic>
        <p:nvPicPr>
          <p:cNvPr id="5" name="Picture 4" descr="A red sign with white text&#10;&#10;AI-generated content may be incorrect.">
            <a:extLst>
              <a:ext uri="{FF2B5EF4-FFF2-40B4-BE49-F238E27FC236}">
                <a16:creationId xmlns:a16="http://schemas.microsoft.com/office/drawing/2014/main" id="{BC300FF6-05CE-2B95-7A5C-C60A95297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53" y="3646682"/>
            <a:ext cx="3889684" cy="1320954"/>
          </a:xfrm>
          <a:prstGeom prst="rect">
            <a:avLst/>
          </a:prstGeom>
        </p:spPr>
      </p:pic>
      <p:pic>
        <p:nvPicPr>
          <p:cNvPr id="6" name="Picture 5" descr="A red sign with white text&#10;&#10;AI-generated content may be incorrect.">
            <a:extLst>
              <a:ext uri="{FF2B5EF4-FFF2-40B4-BE49-F238E27FC236}">
                <a16:creationId xmlns:a16="http://schemas.microsoft.com/office/drawing/2014/main" id="{799CFA22-6C98-5DD9-891B-4966F0475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500" y="2104096"/>
            <a:ext cx="3954733" cy="1320954"/>
          </a:xfrm>
          <a:prstGeom prst="rect">
            <a:avLst/>
          </a:prstGeom>
        </p:spPr>
      </p:pic>
      <p:pic>
        <p:nvPicPr>
          <p:cNvPr id="7" name="Picture 6" descr="A red sign with white text&#10;&#10;AI-generated content may be incorrect.">
            <a:extLst>
              <a:ext uri="{FF2B5EF4-FFF2-40B4-BE49-F238E27FC236}">
                <a16:creationId xmlns:a16="http://schemas.microsoft.com/office/drawing/2014/main" id="{2407C1DC-54F1-2F91-3ECE-F96C513E4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500" y="3646682"/>
            <a:ext cx="4019782" cy="132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694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Utah Brand Colors">
      <a:dk1>
        <a:srgbClr val="708E99"/>
      </a:dk1>
      <a:lt1>
        <a:srgbClr val="FFFFFF"/>
      </a:lt1>
      <a:dk2>
        <a:srgbClr val="708E99"/>
      </a:dk2>
      <a:lt2>
        <a:srgbClr val="E2E6E6"/>
      </a:lt2>
      <a:accent1>
        <a:srgbClr val="BE0000"/>
      </a:accent1>
      <a:accent2>
        <a:srgbClr val="FBA918"/>
      </a:accent2>
      <a:accent3>
        <a:srgbClr val="890000"/>
      </a:accent3>
      <a:accent4>
        <a:srgbClr val="3ABFC0"/>
      </a:accent4>
      <a:accent5>
        <a:srgbClr val="E3937B"/>
      </a:accent5>
      <a:accent6>
        <a:srgbClr val="EFC041"/>
      </a:accent6>
      <a:hlink>
        <a:srgbClr val="BE0000"/>
      </a:hlink>
      <a:folHlink>
        <a:srgbClr val="3ABF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511832103C74FA188AC77F3E206CF" ma:contentTypeVersion="11" ma:contentTypeDescription="Create a new document." ma:contentTypeScope="" ma:versionID="9ae469ab3db4020e88745c07f4f28988">
  <xsd:schema xmlns:xsd="http://www.w3.org/2001/XMLSchema" xmlns:xs="http://www.w3.org/2001/XMLSchema" xmlns:p="http://schemas.microsoft.com/office/2006/metadata/properties" xmlns:ns2="104e39c7-d433-46b8-a841-3c838ceae5d5" xmlns:ns3="dd06b6d3-ee80-4ed5-bbac-5d96327cc1b0" targetNamespace="http://schemas.microsoft.com/office/2006/metadata/properties" ma:root="true" ma:fieldsID="caf59491a3f95fd2f253aa8d7f15ffca" ns2:_="" ns3:_="">
    <xsd:import namespace="104e39c7-d433-46b8-a841-3c838ceae5d5"/>
    <xsd:import namespace="dd06b6d3-ee80-4ed5-bbac-5d96327cc1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e39c7-d433-46b8-a841-3c838ceae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573f668-f3c2-41a3-9de5-80cf810034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06b6d3-ee80-4ed5-bbac-5d96327cc1b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40e60ac-93e5-49fe-a852-2cd3c0d4215d}" ma:internalName="TaxCatchAll" ma:showField="CatchAllData" ma:web="dd06b6d3-ee80-4ed5-bbac-5d96327cc1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06b6d3-ee80-4ed5-bbac-5d96327cc1b0" xsi:nil="true"/>
    <lcf76f155ced4ddcb4097134ff3c332f xmlns="104e39c7-d433-46b8-a841-3c838ceae5d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495847-81E1-4514-ABC8-B55603D974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9F0BDC-8541-4985-AE48-4DAD76D48607}">
  <ds:schemaRefs>
    <ds:schemaRef ds:uri="104e39c7-d433-46b8-a841-3c838ceae5d5"/>
    <ds:schemaRef ds:uri="dd06b6d3-ee80-4ed5-bbac-5d96327cc1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26FBDC5-680F-45F0-9FDD-6D51E37B52D0}">
  <ds:schemaRefs>
    <ds:schemaRef ds:uri="104e39c7-d433-46b8-a841-3c838ceae5d5"/>
    <ds:schemaRef ds:uri="dd06b6d3-ee80-4ed5-bbac-5d96327cc1b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5217e0e7-539d-4563-b1bf-7c6dcf074f91}" enabled="0" method="" siteId="{5217e0e7-539d-4563-b1bf-7c6dcf074f9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22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1_Office Theme</vt:lpstr>
      <vt:lpstr>AI Forum   University of Utah December 10, 2025 </vt:lpstr>
      <vt:lpstr>Agenda</vt:lpstr>
      <vt:lpstr>Authentication and Associated Risks</vt:lpstr>
      <vt:lpstr>AI in Teaching &amp; Learning</vt:lpstr>
      <vt:lpstr>Instructor Resources</vt:lpstr>
      <vt:lpstr>PowerPoint Presentation</vt:lpstr>
      <vt:lpstr>Events</vt:lpstr>
      <vt:lpstr>Teaching and Learning in AI Working Group </vt:lpstr>
      <vt:lpstr>Teaching and Learning in AI Goals</vt:lpstr>
      <vt:lpstr>Teaching and Learning in AI Structure</vt:lpstr>
      <vt:lpstr>Spring Semester OpenAI | ChatGPT Edu Trainings</vt:lpstr>
      <vt:lpstr>AI Tools</vt:lpstr>
      <vt:lpstr>Data Safety:  Restricted &amp; Sensitive Data are Not Allowed for use in AI Tools </vt:lpstr>
      <vt:lpstr>Public Data: Safe to Use in AI Tools</vt:lpstr>
      <vt:lpstr>AI Office Hours: Join us!</vt:lpstr>
      <vt:lpstr>Student-led AI Symposium</vt:lpstr>
      <vt:lpstr>AI Community of Practice (ACP)</vt:lpstr>
      <vt:lpstr>AI Office Email Updates</vt:lpstr>
      <vt:lpstr>NEW WEBPAGE At a Glance: AI at the U</vt:lpstr>
      <vt:lpstr>AI Courses &amp; Programs</vt:lpstr>
      <vt:lpstr>Utah AI Summit 2025</vt:lpstr>
      <vt:lpstr>Ask us your questions.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Titensor</dc:creator>
  <cp:revision>28</cp:revision>
  <dcterms:created xsi:type="dcterms:W3CDTF">2019-01-03T16:39:32Z</dcterms:created>
  <dcterms:modified xsi:type="dcterms:W3CDTF">2025-12-15T18:55:51Z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0x01010043D511832103C74FA188AC77F3E206CF</vt:lpwstr>
  </property>
  <property fmtid="{D5CDD505-2E9C-101B-9397-08002B2CF9AE}" pid="3" name="MediaServiceImageTags">
    <vt:lpwstr/>
  </property>
</Properties>
</file>